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4.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5.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6.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theme/theme7.xml" ContentType="application/vnd.openxmlformats-officedocument.theme+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heme/themeOverride1.xml" ContentType="application/vnd.openxmlformats-officedocument.themeOverr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6" r:id="rId2"/>
    <p:sldMasterId id="2147483700" r:id="rId3"/>
    <p:sldMasterId id="2147483714" r:id="rId4"/>
    <p:sldMasterId id="2147483742" r:id="rId5"/>
    <p:sldMasterId id="2147484246" r:id="rId6"/>
    <p:sldMasterId id="2147484260" r:id="rId7"/>
    <p:sldMasterId id="2147484274" r:id="rId8"/>
  </p:sldMasterIdLst>
  <p:notesMasterIdLst>
    <p:notesMasterId r:id="rId46"/>
  </p:notesMasterIdLst>
  <p:handoutMasterIdLst>
    <p:handoutMasterId r:id="rId47"/>
  </p:handoutMasterIdLst>
  <p:sldIdLst>
    <p:sldId id="256" r:id="rId9"/>
    <p:sldId id="257" r:id="rId10"/>
    <p:sldId id="258" r:id="rId11"/>
    <p:sldId id="259" r:id="rId12"/>
    <p:sldId id="322" r:id="rId13"/>
    <p:sldId id="321" r:id="rId14"/>
    <p:sldId id="261"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313" r:id="rId29"/>
    <p:sldId id="314" r:id="rId30"/>
    <p:sldId id="315" r:id="rId31"/>
    <p:sldId id="316" r:id="rId32"/>
    <p:sldId id="317" r:id="rId33"/>
    <p:sldId id="318" r:id="rId34"/>
    <p:sldId id="319" r:id="rId35"/>
    <p:sldId id="320" r:id="rId36"/>
    <p:sldId id="323" r:id="rId37"/>
    <p:sldId id="324" r:id="rId38"/>
    <p:sldId id="325" r:id="rId39"/>
    <p:sldId id="326" r:id="rId40"/>
    <p:sldId id="327" r:id="rId41"/>
    <p:sldId id="328" r:id="rId42"/>
    <p:sldId id="297" r:id="rId43"/>
    <p:sldId id="298" r:id="rId44"/>
    <p:sldId id="299" r:id="rId45"/>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4527" autoAdjust="0"/>
    <p:restoredTop sz="84431" autoAdjust="0"/>
  </p:normalViewPr>
  <p:slideViewPr>
    <p:cSldViewPr snapToGrid="0">
      <p:cViewPr varScale="1">
        <p:scale>
          <a:sx n="66" d="100"/>
          <a:sy n="66" d="100"/>
        </p:scale>
        <p:origin x="84" y="636"/>
      </p:cViewPr>
      <p:guideLst>
        <p:guide orient="horz" pos="2160"/>
        <p:guide pos="2880"/>
      </p:guideLst>
    </p:cSldViewPr>
  </p:slideViewPr>
  <p:notesTextViewPr>
    <p:cViewPr>
      <p:scale>
        <a:sx n="1" d="1"/>
        <a:sy n="1" d="1"/>
      </p:scale>
      <p:origin x="0" y="0"/>
    </p:cViewPr>
  </p:notesTextViewPr>
  <p:sorterViewPr>
    <p:cViewPr>
      <p:scale>
        <a:sx n="210" d="100"/>
        <a:sy n="210" d="100"/>
      </p:scale>
      <p:origin x="0" y="0"/>
    </p:cViewPr>
  </p:sorterViewPr>
  <p:notesViewPr>
    <p:cSldViewPr snapToGrid="0">
      <p:cViewPr varScale="1">
        <p:scale>
          <a:sx n="81" d="100"/>
          <a:sy n="81" d="100"/>
        </p:scale>
        <p:origin x="-3084" y="-78"/>
      </p:cViewPr>
      <p:guideLst>
        <p:guide orient="horz" pos="2905"/>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slideMaster" Target="slideMasters/slideMaster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0C0C03-3904-4334-948F-5F45C68B1B1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5B8485F-8161-4E5A-A9FC-BCE4B18EFE05}">
      <dgm:prSet phldrT="[Text]" custT="1"/>
      <dgm:spPr/>
      <dgm:t>
        <a:bodyPr/>
        <a:lstStyle/>
        <a:p>
          <a:r>
            <a:rPr lang="en-US" sz="2400" dirty="0" smtClean="0"/>
            <a:t>Mineral Interest</a:t>
          </a:r>
          <a:endParaRPr lang="en-US" sz="2400" dirty="0"/>
        </a:p>
      </dgm:t>
    </dgm:pt>
    <dgm:pt modelId="{F16A12EA-6081-4CC3-8579-1C319402F4F0}" type="parTrans" cxnId="{B4691EF0-2DB5-4B3D-8106-2A5073D55509}">
      <dgm:prSet/>
      <dgm:spPr/>
      <dgm:t>
        <a:bodyPr/>
        <a:lstStyle/>
        <a:p>
          <a:endParaRPr lang="en-US"/>
        </a:p>
      </dgm:t>
    </dgm:pt>
    <dgm:pt modelId="{98BBEBEE-6702-4D48-BB7F-5AF844804EE4}" type="sibTrans" cxnId="{B4691EF0-2DB5-4B3D-8106-2A5073D55509}">
      <dgm:prSet/>
      <dgm:spPr/>
      <dgm:t>
        <a:bodyPr/>
        <a:lstStyle/>
        <a:p>
          <a:endParaRPr lang="en-US"/>
        </a:p>
      </dgm:t>
    </dgm:pt>
    <dgm:pt modelId="{E1A24139-CCAF-435A-B09C-D8829FF1FFAB}">
      <dgm:prSet phldrT="[Text]"/>
      <dgm:spPr/>
      <dgm:t>
        <a:bodyPr/>
        <a:lstStyle/>
        <a:p>
          <a:r>
            <a:rPr lang="en-US" dirty="0" smtClean="0"/>
            <a:t>Mineral Interest is the ownership of all rights to gas, oil and other minerals at or below the surface of a tract of land.  The mineral interest includes the exclusive right to explore, drill and produce the oil, gas and any other mineral at or below the surface of a tract of land.</a:t>
          </a:r>
          <a:endParaRPr lang="en-US" dirty="0"/>
        </a:p>
      </dgm:t>
    </dgm:pt>
    <dgm:pt modelId="{28BDC862-A335-4DE7-AD8E-D8B23F1E816B}" type="parTrans" cxnId="{6A500443-2962-411D-9A2C-7EDCC47FAAF5}">
      <dgm:prSet/>
      <dgm:spPr/>
      <dgm:t>
        <a:bodyPr/>
        <a:lstStyle/>
        <a:p>
          <a:endParaRPr lang="en-US"/>
        </a:p>
      </dgm:t>
    </dgm:pt>
    <dgm:pt modelId="{C0B342EA-CE85-47A7-84B2-E3C9EFE4CD04}" type="sibTrans" cxnId="{6A500443-2962-411D-9A2C-7EDCC47FAAF5}">
      <dgm:prSet/>
      <dgm:spPr/>
      <dgm:t>
        <a:bodyPr/>
        <a:lstStyle/>
        <a:p>
          <a:endParaRPr lang="en-US"/>
        </a:p>
      </dgm:t>
    </dgm:pt>
    <dgm:pt modelId="{AEEBF255-00DC-4B4E-A8C5-44B284EA4234}">
      <dgm:prSet phldrT="[Text]" custT="1"/>
      <dgm:spPr/>
      <dgm:t>
        <a:bodyPr/>
        <a:lstStyle/>
        <a:p>
          <a:r>
            <a:rPr lang="en-US" sz="2400" dirty="0" smtClean="0"/>
            <a:t>Working Interest</a:t>
          </a:r>
          <a:endParaRPr lang="en-US" sz="2400" dirty="0"/>
        </a:p>
      </dgm:t>
    </dgm:pt>
    <dgm:pt modelId="{CD2E5983-205F-4E6B-91C5-12238062E761}" type="parTrans" cxnId="{936C0E42-063F-48C0-B3EA-9E136B42008B}">
      <dgm:prSet/>
      <dgm:spPr/>
      <dgm:t>
        <a:bodyPr/>
        <a:lstStyle/>
        <a:p>
          <a:endParaRPr lang="en-US"/>
        </a:p>
      </dgm:t>
    </dgm:pt>
    <dgm:pt modelId="{A5567DA0-6816-4017-9B41-6F36103508BB}" type="sibTrans" cxnId="{936C0E42-063F-48C0-B3EA-9E136B42008B}">
      <dgm:prSet/>
      <dgm:spPr/>
      <dgm:t>
        <a:bodyPr/>
        <a:lstStyle/>
        <a:p>
          <a:endParaRPr lang="en-US"/>
        </a:p>
      </dgm:t>
    </dgm:pt>
    <dgm:pt modelId="{F6860EC9-486E-4360-BC20-396C476DB290}">
      <dgm:prSet phldrT="[Text]"/>
      <dgm:spPr/>
      <dgm:t>
        <a:bodyPr/>
        <a:lstStyle/>
        <a:p>
          <a:r>
            <a:rPr lang="en-US" dirty="0" smtClean="0"/>
            <a:t>Working Interest is an interest in an oil and gas lease that gives the owner of the interest the right to drill for and produce oil and gas on the leased tracts of land and requires the owner of the interest to pay a share of the costs of drilling and production operations.  </a:t>
          </a:r>
          <a:endParaRPr lang="en-US" dirty="0"/>
        </a:p>
      </dgm:t>
    </dgm:pt>
    <dgm:pt modelId="{E2408494-94B6-42EA-AFB4-4297E432A2AE}" type="parTrans" cxnId="{D82F2652-C3C2-4385-B05F-D31ABA1FD47A}">
      <dgm:prSet/>
      <dgm:spPr/>
      <dgm:t>
        <a:bodyPr/>
        <a:lstStyle/>
        <a:p>
          <a:endParaRPr lang="en-US"/>
        </a:p>
      </dgm:t>
    </dgm:pt>
    <dgm:pt modelId="{2F88B955-E0F6-4FA7-A7EF-247C3AA6AE8A}" type="sibTrans" cxnId="{D82F2652-C3C2-4385-B05F-D31ABA1FD47A}">
      <dgm:prSet/>
      <dgm:spPr/>
      <dgm:t>
        <a:bodyPr/>
        <a:lstStyle/>
        <a:p>
          <a:endParaRPr lang="en-US"/>
        </a:p>
      </dgm:t>
    </dgm:pt>
    <dgm:pt modelId="{EF6B37AD-C9B3-43CF-9C03-02D649AD48A3}">
      <dgm:prSet phldrT="[Text]"/>
      <dgm:spPr/>
      <dgm:t>
        <a:bodyPr/>
        <a:lstStyle/>
        <a:p>
          <a:r>
            <a:rPr lang="en-US" dirty="0" smtClean="0"/>
            <a:t>NPIs, ORRIs, and PPs (each as described below) are generally created out of the working interest of an existing oil/gas lease.</a:t>
          </a:r>
          <a:endParaRPr lang="en-US" dirty="0"/>
        </a:p>
      </dgm:t>
    </dgm:pt>
    <dgm:pt modelId="{787A9C5C-FADE-4D3E-A475-348D9A45090E}" type="parTrans" cxnId="{A7FE8118-F4A6-49D1-A441-FE87C874E1C9}">
      <dgm:prSet/>
      <dgm:spPr/>
      <dgm:t>
        <a:bodyPr/>
        <a:lstStyle/>
        <a:p>
          <a:endParaRPr lang="en-US"/>
        </a:p>
      </dgm:t>
    </dgm:pt>
    <dgm:pt modelId="{3B5BDA17-A1AF-49DF-AD73-3E218F069188}" type="sibTrans" cxnId="{A7FE8118-F4A6-49D1-A441-FE87C874E1C9}">
      <dgm:prSet/>
      <dgm:spPr/>
      <dgm:t>
        <a:bodyPr/>
        <a:lstStyle/>
        <a:p>
          <a:endParaRPr lang="en-US"/>
        </a:p>
      </dgm:t>
    </dgm:pt>
    <dgm:pt modelId="{270F0058-C5CF-4CBD-A687-00094743EE46}">
      <dgm:prSet phldrT="[Text]"/>
      <dgm:spPr/>
      <dgm:t>
        <a:bodyPr/>
        <a:lstStyle/>
        <a:p>
          <a:r>
            <a:rPr lang="en-US" i="1" dirty="0" smtClean="0"/>
            <a:t>The working interest will always pay a greater percentage of the production costs than it will receive in percentage of the production.  For example, the working interest would bear 100% of the production costs, but receive only 87% of the production, if it agreed to give a 13% landowner royalty.  </a:t>
          </a:r>
          <a:endParaRPr lang="en-US" i="1" dirty="0"/>
        </a:p>
      </dgm:t>
    </dgm:pt>
    <dgm:pt modelId="{71307373-435F-49EE-96DD-687CD0218ED7}" type="parTrans" cxnId="{F6F1063E-B203-4068-8D0D-F6E2657B4198}">
      <dgm:prSet/>
      <dgm:spPr/>
      <dgm:t>
        <a:bodyPr/>
        <a:lstStyle/>
        <a:p>
          <a:endParaRPr lang="en-US"/>
        </a:p>
      </dgm:t>
    </dgm:pt>
    <dgm:pt modelId="{BA9911AB-5D0A-4439-8206-CC0B18FB0E69}" type="sibTrans" cxnId="{F6F1063E-B203-4068-8D0D-F6E2657B4198}">
      <dgm:prSet/>
      <dgm:spPr/>
      <dgm:t>
        <a:bodyPr/>
        <a:lstStyle/>
        <a:p>
          <a:endParaRPr lang="en-US"/>
        </a:p>
      </dgm:t>
    </dgm:pt>
    <dgm:pt modelId="{1B5294F7-C8DF-4D25-AA3F-4404D400CA58}" type="pres">
      <dgm:prSet presAssocID="{EA0C0C03-3904-4334-948F-5F45C68B1B13}" presName="Name0" presStyleCnt="0">
        <dgm:presLayoutVars>
          <dgm:dir/>
          <dgm:animLvl val="lvl"/>
          <dgm:resizeHandles val="exact"/>
        </dgm:presLayoutVars>
      </dgm:prSet>
      <dgm:spPr/>
      <dgm:t>
        <a:bodyPr/>
        <a:lstStyle/>
        <a:p>
          <a:endParaRPr lang="en-US"/>
        </a:p>
      </dgm:t>
    </dgm:pt>
    <dgm:pt modelId="{D6B0ECC2-F946-4389-AD56-BA04586238DE}" type="pres">
      <dgm:prSet presAssocID="{E5B8485F-8161-4E5A-A9FC-BCE4B18EFE05}" presName="linNode" presStyleCnt="0"/>
      <dgm:spPr/>
    </dgm:pt>
    <dgm:pt modelId="{B8D5D6CB-BB9D-47F2-86DB-CD734B6E968B}" type="pres">
      <dgm:prSet presAssocID="{E5B8485F-8161-4E5A-A9FC-BCE4B18EFE05}" presName="parentText" presStyleLbl="node1" presStyleIdx="0" presStyleCnt="2" custScaleY="46849">
        <dgm:presLayoutVars>
          <dgm:chMax val="1"/>
          <dgm:bulletEnabled val="1"/>
        </dgm:presLayoutVars>
      </dgm:prSet>
      <dgm:spPr/>
      <dgm:t>
        <a:bodyPr/>
        <a:lstStyle/>
        <a:p>
          <a:endParaRPr lang="en-US"/>
        </a:p>
      </dgm:t>
    </dgm:pt>
    <dgm:pt modelId="{D96C146F-6C83-41CE-868D-24D5B759DEA3}" type="pres">
      <dgm:prSet presAssocID="{E5B8485F-8161-4E5A-A9FC-BCE4B18EFE05}" presName="descendantText" presStyleLbl="alignAccFollowNode1" presStyleIdx="0" presStyleCnt="2" custScaleY="56270">
        <dgm:presLayoutVars>
          <dgm:bulletEnabled val="1"/>
        </dgm:presLayoutVars>
      </dgm:prSet>
      <dgm:spPr/>
      <dgm:t>
        <a:bodyPr/>
        <a:lstStyle/>
        <a:p>
          <a:endParaRPr lang="en-US"/>
        </a:p>
      </dgm:t>
    </dgm:pt>
    <dgm:pt modelId="{7FEAE770-9921-4573-9E52-5602766F67FF}" type="pres">
      <dgm:prSet presAssocID="{98BBEBEE-6702-4D48-BB7F-5AF844804EE4}" presName="sp" presStyleCnt="0"/>
      <dgm:spPr/>
    </dgm:pt>
    <dgm:pt modelId="{33AEDAB5-52CE-4C13-B4EC-0146AAE2BF11}" type="pres">
      <dgm:prSet presAssocID="{AEEBF255-00DC-4B4E-A8C5-44B284EA4234}" presName="linNode" presStyleCnt="0"/>
      <dgm:spPr/>
    </dgm:pt>
    <dgm:pt modelId="{D4EB6E1D-F3A8-423E-B6D7-7DCC79C68CD3}" type="pres">
      <dgm:prSet presAssocID="{AEEBF255-00DC-4B4E-A8C5-44B284EA4234}" presName="parentText" presStyleLbl="node1" presStyleIdx="1" presStyleCnt="2" custScaleY="79540">
        <dgm:presLayoutVars>
          <dgm:chMax val="1"/>
          <dgm:bulletEnabled val="1"/>
        </dgm:presLayoutVars>
      </dgm:prSet>
      <dgm:spPr/>
      <dgm:t>
        <a:bodyPr/>
        <a:lstStyle/>
        <a:p>
          <a:endParaRPr lang="en-US"/>
        </a:p>
      </dgm:t>
    </dgm:pt>
    <dgm:pt modelId="{4B3C1268-520F-49A5-B4BF-6A32AADB0F9C}" type="pres">
      <dgm:prSet presAssocID="{AEEBF255-00DC-4B4E-A8C5-44B284EA4234}" presName="descendantText" presStyleLbl="alignAccFollowNode1" presStyleIdx="1" presStyleCnt="2">
        <dgm:presLayoutVars>
          <dgm:bulletEnabled val="1"/>
        </dgm:presLayoutVars>
      </dgm:prSet>
      <dgm:spPr/>
      <dgm:t>
        <a:bodyPr/>
        <a:lstStyle/>
        <a:p>
          <a:endParaRPr lang="en-US"/>
        </a:p>
      </dgm:t>
    </dgm:pt>
  </dgm:ptLst>
  <dgm:cxnLst>
    <dgm:cxn modelId="{1235E1A8-ED27-4005-B1D5-51F367E0FBDA}" type="presOf" srcId="{270F0058-C5CF-4CBD-A687-00094743EE46}" destId="{4B3C1268-520F-49A5-B4BF-6A32AADB0F9C}" srcOrd="0" destOrd="1" presId="urn:microsoft.com/office/officeart/2005/8/layout/vList5"/>
    <dgm:cxn modelId="{6A500443-2962-411D-9A2C-7EDCC47FAAF5}" srcId="{E5B8485F-8161-4E5A-A9FC-BCE4B18EFE05}" destId="{E1A24139-CCAF-435A-B09C-D8829FF1FFAB}" srcOrd="0" destOrd="0" parTransId="{28BDC862-A335-4DE7-AD8E-D8B23F1E816B}" sibTransId="{C0B342EA-CE85-47A7-84B2-E3C9EFE4CD04}"/>
    <dgm:cxn modelId="{A7FE8118-F4A6-49D1-A441-FE87C874E1C9}" srcId="{AEEBF255-00DC-4B4E-A8C5-44B284EA4234}" destId="{EF6B37AD-C9B3-43CF-9C03-02D649AD48A3}" srcOrd="1" destOrd="0" parTransId="{787A9C5C-FADE-4D3E-A475-348D9A45090E}" sibTransId="{3B5BDA17-A1AF-49DF-AD73-3E218F069188}"/>
    <dgm:cxn modelId="{E2D22697-AF60-474C-A3B1-3CF1BDD20BCE}" type="presOf" srcId="{AEEBF255-00DC-4B4E-A8C5-44B284EA4234}" destId="{D4EB6E1D-F3A8-423E-B6D7-7DCC79C68CD3}" srcOrd="0" destOrd="0" presId="urn:microsoft.com/office/officeart/2005/8/layout/vList5"/>
    <dgm:cxn modelId="{21DCDC07-4AED-49DB-927E-3AF2DC24CBFC}" type="presOf" srcId="{F6860EC9-486E-4360-BC20-396C476DB290}" destId="{4B3C1268-520F-49A5-B4BF-6A32AADB0F9C}" srcOrd="0" destOrd="0" presId="urn:microsoft.com/office/officeart/2005/8/layout/vList5"/>
    <dgm:cxn modelId="{D82F2652-C3C2-4385-B05F-D31ABA1FD47A}" srcId="{AEEBF255-00DC-4B4E-A8C5-44B284EA4234}" destId="{F6860EC9-486E-4360-BC20-396C476DB290}" srcOrd="0" destOrd="0" parTransId="{E2408494-94B6-42EA-AFB4-4297E432A2AE}" sibTransId="{2F88B955-E0F6-4FA7-A7EF-247C3AA6AE8A}"/>
    <dgm:cxn modelId="{C9C194F7-36DC-4549-AD2F-5BAC9A9F3C20}" type="presOf" srcId="{E1A24139-CCAF-435A-B09C-D8829FF1FFAB}" destId="{D96C146F-6C83-41CE-868D-24D5B759DEA3}" srcOrd="0" destOrd="0" presId="urn:microsoft.com/office/officeart/2005/8/layout/vList5"/>
    <dgm:cxn modelId="{B4691EF0-2DB5-4B3D-8106-2A5073D55509}" srcId="{EA0C0C03-3904-4334-948F-5F45C68B1B13}" destId="{E5B8485F-8161-4E5A-A9FC-BCE4B18EFE05}" srcOrd="0" destOrd="0" parTransId="{F16A12EA-6081-4CC3-8579-1C319402F4F0}" sibTransId="{98BBEBEE-6702-4D48-BB7F-5AF844804EE4}"/>
    <dgm:cxn modelId="{936C0E42-063F-48C0-B3EA-9E136B42008B}" srcId="{EA0C0C03-3904-4334-948F-5F45C68B1B13}" destId="{AEEBF255-00DC-4B4E-A8C5-44B284EA4234}" srcOrd="1" destOrd="0" parTransId="{CD2E5983-205F-4E6B-91C5-12238062E761}" sibTransId="{A5567DA0-6816-4017-9B41-6F36103508BB}"/>
    <dgm:cxn modelId="{A7F8E30D-65FA-4A78-823D-CCFF083D93D8}" type="presOf" srcId="{E5B8485F-8161-4E5A-A9FC-BCE4B18EFE05}" destId="{B8D5D6CB-BB9D-47F2-86DB-CD734B6E968B}" srcOrd="0" destOrd="0" presId="urn:microsoft.com/office/officeart/2005/8/layout/vList5"/>
    <dgm:cxn modelId="{F6F1063E-B203-4068-8D0D-F6E2657B4198}" srcId="{F6860EC9-486E-4360-BC20-396C476DB290}" destId="{270F0058-C5CF-4CBD-A687-00094743EE46}" srcOrd="0" destOrd="0" parTransId="{71307373-435F-49EE-96DD-687CD0218ED7}" sibTransId="{BA9911AB-5D0A-4439-8206-CC0B18FB0E69}"/>
    <dgm:cxn modelId="{55DFAC27-4A90-4579-9045-3DD7A9801BB5}" type="presOf" srcId="{EA0C0C03-3904-4334-948F-5F45C68B1B13}" destId="{1B5294F7-C8DF-4D25-AA3F-4404D400CA58}" srcOrd="0" destOrd="0" presId="urn:microsoft.com/office/officeart/2005/8/layout/vList5"/>
    <dgm:cxn modelId="{4C643000-B397-4B2A-8D4B-3CDBD9070E57}" type="presOf" srcId="{EF6B37AD-C9B3-43CF-9C03-02D649AD48A3}" destId="{4B3C1268-520F-49A5-B4BF-6A32AADB0F9C}" srcOrd="0" destOrd="2" presId="urn:microsoft.com/office/officeart/2005/8/layout/vList5"/>
    <dgm:cxn modelId="{EAD6084A-E13F-4EEF-8763-DC78575F747D}" type="presParOf" srcId="{1B5294F7-C8DF-4D25-AA3F-4404D400CA58}" destId="{D6B0ECC2-F946-4389-AD56-BA04586238DE}" srcOrd="0" destOrd="0" presId="urn:microsoft.com/office/officeart/2005/8/layout/vList5"/>
    <dgm:cxn modelId="{8BE1873D-6B47-412D-A24C-E3B421498F7F}" type="presParOf" srcId="{D6B0ECC2-F946-4389-AD56-BA04586238DE}" destId="{B8D5D6CB-BB9D-47F2-86DB-CD734B6E968B}" srcOrd="0" destOrd="0" presId="urn:microsoft.com/office/officeart/2005/8/layout/vList5"/>
    <dgm:cxn modelId="{3B3315E4-8362-461C-82D0-7176507C9CC0}" type="presParOf" srcId="{D6B0ECC2-F946-4389-AD56-BA04586238DE}" destId="{D96C146F-6C83-41CE-868D-24D5B759DEA3}" srcOrd="1" destOrd="0" presId="urn:microsoft.com/office/officeart/2005/8/layout/vList5"/>
    <dgm:cxn modelId="{A70F3A8E-C2B0-43C7-B999-B6DB829569EB}" type="presParOf" srcId="{1B5294F7-C8DF-4D25-AA3F-4404D400CA58}" destId="{7FEAE770-9921-4573-9E52-5602766F67FF}" srcOrd="1" destOrd="0" presId="urn:microsoft.com/office/officeart/2005/8/layout/vList5"/>
    <dgm:cxn modelId="{6740ABBF-D57F-4D73-995C-665961F548DD}" type="presParOf" srcId="{1B5294F7-C8DF-4D25-AA3F-4404D400CA58}" destId="{33AEDAB5-52CE-4C13-B4EC-0146AAE2BF11}" srcOrd="2" destOrd="0" presId="urn:microsoft.com/office/officeart/2005/8/layout/vList5"/>
    <dgm:cxn modelId="{6F7A9ADB-09F3-4A9D-B5C1-16CC16743785}" type="presParOf" srcId="{33AEDAB5-52CE-4C13-B4EC-0146AAE2BF11}" destId="{D4EB6E1D-F3A8-423E-B6D7-7DCC79C68CD3}" srcOrd="0" destOrd="0" presId="urn:microsoft.com/office/officeart/2005/8/layout/vList5"/>
    <dgm:cxn modelId="{14CB6470-F86B-4B53-84AA-B786B63BB1FA}" type="presParOf" srcId="{33AEDAB5-52CE-4C13-B4EC-0146AAE2BF11}" destId="{4B3C1268-520F-49A5-B4BF-6A32AADB0F9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0C0C03-3904-4334-948F-5F45C68B1B1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5B8485F-8161-4E5A-A9FC-BCE4B18EFE05}">
      <dgm:prSet phldrT="[Text]" custT="1"/>
      <dgm:spPr/>
      <dgm:t>
        <a:bodyPr/>
        <a:lstStyle/>
        <a:p>
          <a:r>
            <a:rPr lang="en-US" sz="2400" dirty="0" smtClean="0"/>
            <a:t>Net Profits Interest</a:t>
          </a:r>
          <a:endParaRPr lang="en-US" sz="2400" dirty="0"/>
        </a:p>
      </dgm:t>
    </dgm:pt>
    <dgm:pt modelId="{F16A12EA-6081-4CC3-8579-1C319402F4F0}" type="parTrans" cxnId="{B4691EF0-2DB5-4B3D-8106-2A5073D55509}">
      <dgm:prSet/>
      <dgm:spPr/>
      <dgm:t>
        <a:bodyPr/>
        <a:lstStyle/>
        <a:p>
          <a:endParaRPr lang="en-US"/>
        </a:p>
      </dgm:t>
    </dgm:pt>
    <dgm:pt modelId="{98BBEBEE-6702-4D48-BB7F-5AF844804EE4}" type="sibTrans" cxnId="{B4691EF0-2DB5-4B3D-8106-2A5073D55509}">
      <dgm:prSet/>
      <dgm:spPr/>
      <dgm:t>
        <a:bodyPr/>
        <a:lstStyle/>
        <a:p>
          <a:endParaRPr lang="en-US"/>
        </a:p>
      </dgm:t>
    </dgm:pt>
    <dgm:pt modelId="{E1A24139-CCAF-435A-B09C-D8829FF1FFAB}">
      <dgm:prSet phldrT="[Text]" custT="1"/>
      <dgm:spPr/>
      <dgm:t>
        <a:bodyPr/>
        <a:lstStyle/>
        <a:p>
          <a:r>
            <a:rPr lang="en-US" sz="1050" dirty="0" smtClean="0"/>
            <a:t>Net profit interests (“</a:t>
          </a:r>
          <a:r>
            <a:rPr lang="en-US" sz="1050" b="1" i="1" dirty="0" smtClean="0"/>
            <a:t>NPI</a:t>
          </a:r>
          <a:r>
            <a:rPr lang="en-US" sz="1050" dirty="0" smtClean="0"/>
            <a:t>”) is a share of production of the oil and gas from a property. The owner of an NPI receives a share of the profits earned from production after expenses.  </a:t>
          </a:r>
          <a:endParaRPr lang="en-US" sz="1050" dirty="0"/>
        </a:p>
      </dgm:t>
    </dgm:pt>
    <dgm:pt modelId="{28BDC862-A335-4DE7-AD8E-D8B23F1E816B}" type="parTrans" cxnId="{6A500443-2962-411D-9A2C-7EDCC47FAAF5}">
      <dgm:prSet/>
      <dgm:spPr/>
      <dgm:t>
        <a:bodyPr/>
        <a:lstStyle/>
        <a:p>
          <a:endParaRPr lang="en-US"/>
        </a:p>
      </dgm:t>
    </dgm:pt>
    <dgm:pt modelId="{C0B342EA-CE85-47A7-84B2-E3C9EFE4CD04}" type="sibTrans" cxnId="{6A500443-2962-411D-9A2C-7EDCC47FAAF5}">
      <dgm:prSet/>
      <dgm:spPr/>
      <dgm:t>
        <a:bodyPr/>
        <a:lstStyle/>
        <a:p>
          <a:endParaRPr lang="en-US"/>
        </a:p>
      </dgm:t>
    </dgm:pt>
    <dgm:pt modelId="{AEEBF255-00DC-4B4E-A8C5-44B284EA4234}">
      <dgm:prSet phldrT="[Text]" custT="1"/>
      <dgm:spPr/>
      <dgm:t>
        <a:bodyPr/>
        <a:lstStyle/>
        <a:p>
          <a:r>
            <a:rPr lang="en-US" sz="2400" dirty="0" smtClean="0"/>
            <a:t>Overriding Royalty Interests</a:t>
          </a:r>
          <a:endParaRPr lang="en-US" sz="2400" dirty="0"/>
        </a:p>
      </dgm:t>
    </dgm:pt>
    <dgm:pt modelId="{CD2E5983-205F-4E6B-91C5-12238062E761}" type="parTrans" cxnId="{936C0E42-063F-48C0-B3EA-9E136B42008B}">
      <dgm:prSet/>
      <dgm:spPr/>
      <dgm:t>
        <a:bodyPr/>
        <a:lstStyle/>
        <a:p>
          <a:endParaRPr lang="en-US"/>
        </a:p>
      </dgm:t>
    </dgm:pt>
    <dgm:pt modelId="{A5567DA0-6816-4017-9B41-6F36103508BB}" type="sibTrans" cxnId="{936C0E42-063F-48C0-B3EA-9E136B42008B}">
      <dgm:prSet/>
      <dgm:spPr/>
      <dgm:t>
        <a:bodyPr/>
        <a:lstStyle/>
        <a:p>
          <a:endParaRPr lang="en-US"/>
        </a:p>
      </dgm:t>
    </dgm:pt>
    <dgm:pt modelId="{F6860EC9-486E-4360-BC20-396C476DB290}">
      <dgm:prSet phldrT="[Text]"/>
      <dgm:spPr/>
      <dgm:t>
        <a:bodyPr/>
        <a:lstStyle/>
        <a:p>
          <a:r>
            <a:rPr lang="en-US" dirty="0" smtClean="0"/>
            <a:t>An overriding royalty interest (“</a:t>
          </a:r>
          <a:r>
            <a:rPr lang="en-US" b="1" i="1" dirty="0" smtClean="0"/>
            <a:t>ORRI</a:t>
          </a:r>
          <a:r>
            <a:rPr lang="en-US" dirty="0" smtClean="0"/>
            <a:t>”) is an interest in oil and gas free of the expense of production.  An ORRI owner is entitled to its interest of oil/gas produced, and will generally not bear any risk of the costs of operations.  The owner of an ORRI is entitled to share in a portion of the production but has no rights with respect to operations. </a:t>
          </a:r>
          <a:endParaRPr lang="en-US" dirty="0"/>
        </a:p>
      </dgm:t>
    </dgm:pt>
    <dgm:pt modelId="{E2408494-94B6-42EA-AFB4-4297E432A2AE}" type="parTrans" cxnId="{D82F2652-C3C2-4385-B05F-D31ABA1FD47A}">
      <dgm:prSet/>
      <dgm:spPr/>
      <dgm:t>
        <a:bodyPr/>
        <a:lstStyle/>
        <a:p>
          <a:endParaRPr lang="en-US"/>
        </a:p>
      </dgm:t>
    </dgm:pt>
    <dgm:pt modelId="{2F88B955-E0F6-4FA7-A7EF-247C3AA6AE8A}" type="sibTrans" cxnId="{D82F2652-C3C2-4385-B05F-D31ABA1FD47A}">
      <dgm:prSet/>
      <dgm:spPr/>
      <dgm:t>
        <a:bodyPr/>
        <a:lstStyle/>
        <a:p>
          <a:endParaRPr lang="en-US"/>
        </a:p>
      </dgm:t>
    </dgm:pt>
    <dgm:pt modelId="{EF6B37AD-C9B3-43CF-9C03-02D649AD48A3}">
      <dgm:prSet phldrT="[Text]"/>
      <dgm:spPr/>
      <dgm:t>
        <a:bodyPr/>
        <a:lstStyle/>
        <a:p>
          <a:r>
            <a:rPr lang="en-US" i="1" dirty="0" smtClean="0"/>
            <a:t>Perpetual ORRIs last for the life of the lease.  </a:t>
          </a:r>
          <a:endParaRPr lang="en-US" i="1" dirty="0"/>
        </a:p>
      </dgm:t>
    </dgm:pt>
    <dgm:pt modelId="{787A9C5C-FADE-4D3E-A475-348D9A45090E}" type="parTrans" cxnId="{A7FE8118-F4A6-49D1-A441-FE87C874E1C9}">
      <dgm:prSet/>
      <dgm:spPr/>
      <dgm:t>
        <a:bodyPr/>
        <a:lstStyle/>
        <a:p>
          <a:endParaRPr lang="en-US"/>
        </a:p>
      </dgm:t>
    </dgm:pt>
    <dgm:pt modelId="{3B5BDA17-A1AF-49DF-AD73-3E218F069188}" type="sibTrans" cxnId="{A7FE8118-F4A6-49D1-A441-FE87C874E1C9}">
      <dgm:prSet/>
      <dgm:spPr/>
      <dgm:t>
        <a:bodyPr/>
        <a:lstStyle/>
        <a:p>
          <a:endParaRPr lang="en-US"/>
        </a:p>
      </dgm:t>
    </dgm:pt>
    <dgm:pt modelId="{020C116F-3103-4A57-A047-0AFB4894FB79}">
      <dgm:prSet phldrT="[Text]" custT="1"/>
      <dgm:spPr/>
      <dgm:t>
        <a:bodyPr/>
        <a:lstStyle/>
        <a:p>
          <a:r>
            <a:rPr lang="en-US" sz="2400" dirty="0" smtClean="0"/>
            <a:t>Production Payments</a:t>
          </a:r>
          <a:endParaRPr lang="en-US" sz="2400" dirty="0"/>
        </a:p>
      </dgm:t>
    </dgm:pt>
    <dgm:pt modelId="{6E90E8F7-7EBB-4665-AF82-873D59A9559D}" type="parTrans" cxnId="{BB7D3565-4DE6-4CB7-809A-95230E3F9272}">
      <dgm:prSet/>
      <dgm:spPr/>
      <dgm:t>
        <a:bodyPr/>
        <a:lstStyle/>
        <a:p>
          <a:endParaRPr lang="en-US"/>
        </a:p>
      </dgm:t>
    </dgm:pt>
    <dgm:pt modelId="{A97A8E82-E296-41F0-B3CF-6918FAB5D7CB}" type="sibTrans" cxnId="{BB7D3565-4DE6-4CB7-809A-95230E3F9272}">
      <dgm:prSet/>
      <dgm:spPr/>
      <dgm:t>
        <a:bodyPr/>
        <a:lstStyle/>
        <a:p>
          <a:endParaRPr lang="en-US"/>
        </a:p>
      </dgm:t>
    </dgm:pt>
    <dgm:pt modelId="{6115CA1C-5990-4D50-87B8-87329023160C}">
      <dgm:prSet phldrT="[Text]"/>
      <dgm:spPr/>
      <dgm:t>
        <a:bodyPr/>
        <a:lstStyle/>
        <a:p>
          <a:r>
            <a:rPr lang="en-US" dirty="0" smtClean="0"/>
            <a:t>A production payment (“</a:t>
          </a:r>
          <a:r>
            <a:rPr lang="en-US" b="1" i="1" dirty="0" smtClean="0"/>
            <a:t>PP</a:t>
          </a:r>
          <a:r>
            <a:rPr lang="en-US" dirty="0" smtClean="0"/>
            <a:t>”) is a share of the oil and gas free of expense of production, terminating when a given volume of production has been paid over, or when a specified sum from the sale of such oil has been realized.  Production payments are a type of ORRI, but they are limited in term.</a:t>
          </a:r>
          <a:endParaRPr lang="en-US" dirty="0"/>
        </a:p>
      </dgm:t>
    </dgm:pt>
    <dgm:pt modelId="{9FC6A1B9-DE8D-4177-9C81-6C9E0061D7D0}" type="parTrans" cxnId="{F50CD40D-3B11-4CDC-985C-351396247FDB}">
      <dgm:prSet/>
      <dgm:spPr/>
      <dgm:t>
        <a:bodyPr/>
        <a:lstStyle/>
        <a:p>
          <a:endParaRPr lang="en-US"/>
        </a:p>
      </dgm:t>
    </dgm:pt>
    <dgm:pt modelId="{493D0248-2B52-47D3-8A79-54965C49B49D}" type="sibTrans" cxnId="{F50CD40D-3B11-4CDC-985C-351396247FDB}">
      <dgm:prSet/>
      <dgm:spPr/>
      <dgm:t>
        <a:bodyPr/>
        <a:lstStyle/>
        <a:p>
          <a:endParaRPr lang="en-US"/>
        </a:p>
      </dgm:t>
    </dgm:pt>
    <dgm:pt modelId="{4361BFF9-1E85-47B2-ADD9-03C80FD6118D}">
      <dgm:prSet custT="1"/>
      <dgm:spPr/>
      <dgm:t>
        <a:bodyPr/>
        <a:lstStyle/>
        <a:p>
          <a:r>
            <a:rPr lang="en-US" sz="1050" dirty="0" smtClean="0"/>
            <a:t>While the NPI is net of expenses, the NPI owner is not directly responsible for any expenses. Additionally, the NPI owner typically does not have rights with respect to operations.</a:t>
          </a:r>
          <a:endParaRPr lang="en-US" sz="1050" dirty="0"/>
        </a:p>
      </dgm:t>
    </dgm:pt>
    <dgm:pt modelId="{6029FF8A-7E3F-4BC1-9E68-38EB84680DFB}" type="parTrans" cxnId="{096FEFC7-EE9B-4BA4-B0C8-053784C00EF0}">
      <dgm:prSet/>
      <dgm:spPr/>
      <dgm:t>
        <a:bodyPr/>
        <a:lstStyle/>
        <a:p>
          <a:endParaRPr lang="en-US"/>
        </a:p>
      </dgm:t>
    </dgm:pt>
    <dgm:pt modelId="{4A20A1D4-23EA-4BA1-8D44-D5BD5DFEE948}" type="sibTrans" cxnId="{096FEFC7-EE9B-4BA4-B0C8-053784C00EF0}">
      <dgm:prSet/>
      <dgm:spPr/>
      <dgm:t>
        <a:bodyPr/>
        <a:lstStyle/>
        <a:p>
          <a:endParaRPr lang="en-US"/>
        </a:p>
      </dgm:t>
    </dgm:pt>
    <dgm:pt modelId="{6AE0DB7C-CDC0-4AC7-9BF9-5FB4585E16B8}">
      <dgm:prSet/>
      <dgm:spPr/>
      <dgm:t>
        <a:bodyPr/>
        <a:lstStyle/>
        <a:p>
          <a:r>
            <a:rPr lang="en-US" i="1" dirty="0" smtClean="0"/>
            <a:t>Term ORRIs last until a specified volume or stated value of production is achieved.</a:t>
          </a:r>
          <a:endParaRPr lang="en-US" i="1" dirty="0"/>
        </a:p>
      </dgm:t>
    </dgm:pt>
    <dgm:pt modelId="{3ED8107C-9CA5-4C30-ADBB-D09A26D98F58}" type="parTrans" cxnId="{B8967226-DB0C-4412-A8AE-62D49BDEE647}">
      <dgm:prSet/>
      <dgm:spPr/>
      <dgm:t>
        <a:bodyPr/>
        <a:lstStyle/>
        <a:p>
          <a:endParaRPr lang="en-US"/>
        </a:p>
      </dgm:t>
    </dgm:pt>
    <dgm:pt modelId="{53C3EBB1-AA05-40D6-8FE1-97FA62784CA1}" type="sibTrans" cxnId="{B8967226-DB0C-4412-A8AE-62D49BDEE647}">
      <dgm:prSet/>
      <dgm:spPr/>
      <dgm:t>
        <a:bodyPr/>
        <a:lstStyle/>
        <a:p>
          <a:endParaRPr lang="en-US"/>
        </a:p>
      </dgm:t>
    </dgm:pt>
    <dgm:pt modelId="{BC0F196E-880F-4C56-B77F-1E8E29860F31}">
      <dgm:prSet phldrT="[Text]" custT="1"/>
      <dgm:spPr/>
      <dgm:t>
        <a:bodyPr/>
        <a:lstStyle/>
        <a:p>
          <a:r>
            <a:rPr lang="en-US" sz="1050" i="1" dirty="0" smtClean="0"/>
            <a:t>Typically a percentage of a working interest is calculated as a percentage of profits from operation of the property.  </a:t>
          </a:r>
          <a:endParaRPr lang="en-US" sz="1050" i="1" dirty="0"/>
        </a:p>
      </dgm:t>
    </dgm:pt>
    <dgm:pt modelId="{06A73EE4-4595-4811-8DF5-C0FEB22EA761}" type="parTrans" cxnId="{732F666B-E89D-475B-BE6C-4479D0E75478}">
      <dgm:prSet/>
      <dgm:spPr/>
      <dgm:t>
        <a:bodyPr/>
        <a:lstStyle/>
        <a:p>
          <a:endParaRPr lang="en-US"/>
        </a:p>
      </dgm:t>
    </dgm:pt>
    <dgm:pt modelId="{2D5D8D6F-D976-4716-92ED-A9CAD8055892}" type="sibTrans" cxnId="{732F666B-E89D-475B-BE6C-4479D0E75478}">
      <dgm:prSet/>
      <dgm:spPr/>
      <dgm:t>
        <a:bodyPr/>
        <a:lstStyle/>
        <a:p>
          <a:endParaRPr lang="en-US"/>
        </a:p>
      </dgm:t>
    </dgm:pt>
    <dgm:pt modelId="{1B5294F7-C8DF-4D25-AA3F-4404D400CA58}" type="pres">
      <dgm:prSet presAssocID="{EA0C0C03-3904-4334-948F-5F45C68B1B13}" presName="Name0" presStyleCnt="0">
        <dgm:presLayoutVars>
          <dgm:dir/>
          <dgm:animLvl val="lvl"/>
          <dgm:resizeHandles val="exact"/>
        </dgm:presLayoutVars>
      </dgm:prSet>
      <dgm:spPr/>
      <dgm:t>
        <a:bodyPr/>
        <a:lstStyle/>
        <a:p>
          <a:endParaRPr lang="en-US"/>
        </a:p>
      </dgm:t>
    </dgm:pt>
    <dgm:pt modelId="{D6B0ECC2-F946-4389-AD56-BA04586238DE}" type="pres">
      <dgm:prSet presAssocID="{E5B8485F-8161-4E5A-A9FC-BCE4B18EFE05}" presName="linNode" presStyleCnt="0"/>
      <dgm:spPr/>
    </dgm:pt>
    <dgm:pt modelId="{B8D5D6CB-BB9D-47F2-86DB-CD734B6E968B}" type="pres">
      <dgm:prSet presAssocID="{E5B8485F-8161-4E5A-A9FC-BCE4B18EFE05}" presName="parentText" presStyleLbl="node1" presStyleIdx="0" presStyleCnt="3">
        <dgm:presLayoutVars>
          <dgm:chMax val="1"/>
          <dgm:bulletEnabled val="1"/>
        </dgm:presLayoutVars>
      </dgm:prSet>
      <dgm:spPr/>
      <dgm:t>
        <a:bodyPr/>
        <a:lstStyle/>
        <a:p>
          <a:endParaRPr lang="en-US"/>
        </a:p>
      </dgm:t>
    </dgm:pt>
    <dgm:pt modelId="{D96C146F-6C83-41CE-868D-24D5B759DEA3}" type="pres">
      <dgm:prSet presAssocID="{E5B8485F-8161-4E5A-A9FC-BCE4B18EFE05}" presName="descendantText" presStyleLbl="alignAccFollowNode1" presStyleIdx="0" presStyleCnt="3" custScaleX="110572" custScaleY="109955">
        <dgm:presLayoutVars>
          <dgm:bulletEnabled val="1"/>
        </dgm:presLayoutVars>
      </dgm:prSet>
      <dgm:spPr/>
      <dgm:t>
        <a:bodyPr/>
        <a:lstStyle/>
        <a:p>
          <a:endParaRPr lang="en-US"/>
        </a:p>
      </dgm:t>
    </dgm:pt>
    <dgm:pt modelId="{7FEAE770-9921-4573-9E52-5602766F67FF}" type="pres">
      <dgm:prSet presAssocID="{98BBEBEE-6702-4D48-BB7F-5AF844804EE4}" presName="sp" presStyleCnt="0"/>
      <dgm:spPr/>
    </dgm:pt>
    <dgm:pt modelId="{33AEDAB5-52CE-4C13-B4EC-0146AAE2BF11}" type="pres">
      <dgm:prSet presAssocID="{AEEBF255-00DC-4B4E-A8C5-44B284EA4234}" presName="linNode" presStyleCnt="0"/>
      <dgm:spPr/>
    </dgm:pt>
    <dgm:pt modelId="{D4EB6E1D-F3A8-423E-B6D7-7DCC79C68CD3}" type="pres">
      <dgm:prSet presAssocID="{AEEBF255-00DC-4B4E-A8C5-44B284EA4234}" presName="parentText" presStyleLbl="node1" presStyleIdx="1" presStyleCnt="3">
        <dgm:presLayoutVars>
          <dgm:chMax val="1"/>
          <dgm:bulletEnabled val="1"/>
        </dgm:presLayoutVars>
      </dgm:prSet>
      <dgm:spPr/>
      <dgm:t>
        <a:bodyPr/>
        <a:lstStyle/>
        <a:p>
          <a:endParaRPr lang="en-US"/>
        </a:p>
      </dgm:t>
    </dgm:pt>
    <dgm:pt modelId="{4B3C1268-520F-49A5-B4BF-6A32AADB0F9C}" type="pres">
      <dgm:prSet presAssocID="{AEEBF255-00DC-4B4E-A8C5-44B284EA4234}" presName="descendantText" presStyleLbl="alignAccFollowNode1" presStyleIdx="1" presStyleCnt="3" custScaleX="110381" custScaleY="108455">
        <dgm:presLayoutVars>
          <dgm:bulletEnabled val="1"/>
        </dgm:presLayoutVars>
      </dgm:prSet>
      <dgm:spPr/>
      <dgm:t>
        <a:bodyPr/>
        <a:lstStyle/>
        <a:p>
          <a:endParaRPr lang="en-US"/>
        </a:p>
      </dgm:t>
    </dgm:pt>
    <dgm:pt modelId="{9A2F773B-3BFE-4C71-B472-BFBC8DE62AAE}" type="pres">
      <dgm:prSet presAssocID="{A5567DA0-6816-4017-9B41-6F36103508BB}" presName="sp" presStyleCnt="0"/>
      <dgm:spPr/>
    </dgm:pt>
    <dgm:pt modelId="{1B70B8A0-D2FB-44DF-965E-CDFB223746D3}" type="pres">
      <dgm:prSet presAssocID="{020C116F-3103-4A57-A047-0AFB4894FB79}" presName="linNode" presStyleCnt="0"/>
      <dgm:spPr/>
    </dgm:pt>
    <dgm:pt modelId="{21CD9BE7-F0A4-4E91-B026-58477E7C5221}" type="pres">
      <dgm:prSet presAssocID="{020C116F-3103-4A57-A047-0AFB4894FB79}" presName="parentText" presStyleLbl="node1" presStyleIdx="2" presStyleCnt="3">
        <dgm:presLayoutVars>
          <dgm:chMax val="1"/>
          <dgm:bulletEnabled val="1"/>
        </dgm:presLayoutVars>
      </dgm:prSet>
      <dgm:spPr/>
      <dgm:t>
        <a:bodyPr/>
        <a:lstStyle/>
        <a:p>
          <a:endParaRPr lang="en-US"/>
        </a:p>
      </dgm:t>
    </dgm:pt>
    <dgm:pt modelId="{6D6DD0E0-B50D-4987-8E36-61D7D669323B}" type="pres">
      <dgm:prSet presAssocID="{020C116F-3103-4A57-A047-0AFB4894FB79}" presName="descendantText" presStyleLbl="alignAccFollowNode1" presStyleIdx="2" presStyleCnt="3" custScaleX="112858" custScaleY="108746">
        <dgm:presLayoutVars>
          <dgm:bulletEnabled val="1"/>
        </dgm:presLayoutVars>
      </dgm:prSet>
      <dgm:spPr/>
      <dgm:t>
        <a:bodyPr/>
        <a:lstStyle/>
        <a:p>
          <a:endParaRPr lang="en-US"/>
        </a:p>
      </dgm:t>
    </dgm:pt>
  </dgm:ptLst>
  <dgm:cxnLst>
    <dgm:cxn modelId="{272E7A76-86C3-4A17-9D4A-6C201A572416}" type="presOf" srcId="{6AE0DB7C-CDC0-4AC7-9BF9-5FB4585E16B8}" destId="{4B3C1268-520F-49A5-B4BF-6A32AADB0F9C}" srcOrd="0" destOrd="2" presId="urn:microsoft.com/office/officeart/2005/8/layout/vList5"/>
    <dgm:cxn modelId="{6A500443-2962-411D-9A2C-7EDCC47FAAF5}" srcId="{E5B8485F-8161-4E5A-A9FC-BCE4B18EFE05}" destId="{E1A24139-CCAF-435A-B09C-D8829FF1FFAB}" srcOrd="0" destOrd="0" parTransId="{28BDC862-A335-4DE7-AD8E-D8B23F1E816B}" sibTransId="{C0B342EA-CE85-47A7-84B2-E3C9EFE4CD04}"/>
    <dgm:cxn modelId="{A7FE8118-F4A6-49D1-A441-FE87C874E1C9}" srcId="{F6860EC9-486E-4360-BC20-396C476DB290}" destId="{EF6B37AD-C9B3-43CF-9C03-02D649AD48A3}" srcOrd="0" destOrd="0" parTransId="{787A9C5C-FADE-4D3E-A475-348D9A45090E}" sibTransId="{3B5BDA17-A1AF-49DF-AD73-3E218F069188}"/>
    <dgm:cxn modelId="{85040520-A102-4208-BFF3-166F78FD8F4E}" type="presOf" srcId="{4361BFF9-1E85-47B2-ADD9-03C80FD6118D}" destId="{D96C146F-6C83-41CE-868D-24D5B759DEA3}" srcOrd="0" destOrd="2" presId="urn:microsoft.com/office/officeart/2005/8/layout/vList5"/>
    <dgm:cxn modelId="{096FEFC7-EE9B-4BA4-B0C8-053784C00EF0}" srcId="{E5B8485F-8161-4E5A-A9FC-BCE4B18EFE05}" destId="{4361BFF9-1E85-47B2-ADD9-03C80FD6118D}" srcOrd="1" destOrd="0" parTransId="{6029FF8A-7E3F-4BC1-9E68-38EB84680DFB}" sibTransId="{4A20A1D4-23EA-4BA1-8D44-D5BD5DFEE948}"/>
    <dgm:cxn modelId="{4C772A37-AE2D-4AFB-B333-FDB7E91EC8D6}" type="presOf" srcId="{020C116F-3103-4A57-A047-0AFB4894FB79}" destId="{21CD9BE7-F0A4-4E91-B026-58477E7C5221}" srcOrd="0" destOrd="0" presId="urn:microsoft.com/office/officeart/2005/8/layout/vList5"/>
    <dgm:cxn modelId="{B4E677A8-7F04-4B5E-A069-E7165E4A95FA}" type="presOf" srcId="{BC0F196E-880F-4C56-B77F-1E8E29860F31}" destId="{D96C146F-6C83-41CE-868D-24D5B759DEA3}" srcOrd="0" destOrd="1" presId="urn:microsoft.com/office/officeart/2005/8/layout/vList5"/>
    <dgm:cxn modelId="{B8967226-DB0C-4412-A8AE-62D49BDEE647}" srcId="{F6860EC9-486E-4360-BC20-396C476DB290}" destId="{6AE0DB7C-CDC0-4AC7-9BF9-5FB4585E16B8}" srcOrd="1" destOrd="0" parTransId="{3ED8107C-9CA5-4C30-ADBB-D09A26D98F58}" sibTransId="{53C3EBB1-AA05-40D6-8FE1-97FA62784CA1}"/>
    <dgm:cxn modelId="{024C0C08-E534-4624-8913-0D0BA191D009}" type="presOf" srcId="{AEEBF255-00DC-4B4E-A8C5-44B284EA4234}" destId="{D4EB6E1D-F3A8-423E-B6D7-7DCC79C68CD3}" srcOrd="0" destOrd="0" presId="urn:microsoft.com/office/officeart/2005/8/layout/vList5"/>
    <dgm:cxn modelId="{D82F2652-C3C2-4385-B05F-D31ABA1FD47A}" srcId="{AEEBF255-00DC-4B4E-A8C5-44B284EA4234}" destId="{F6860EC9-486E-4360-BC20-396C476DB290}" srcOrd="0" destOrd="0" parTransId="{E2408494-94B6-42EA-AFB4-4297E432A2AE}" sibTransId="{2F88B955-E0F6-4FA7-A7EF-247C3AA6AE8A}"/>
    <dgm:cxn modelId="{650499A6-D71D-4183-B0B5-1DC0A932BE24}" type="presOf" srcId="{E5B8485F-8161-4E5A-A9FC-BCE4B18EFE05}" destId="{B8D5D6CB-BB9D-47F2-86DB-CD734B6E968B}" srcOrd="0" destOrd="0" presId="urn:microsoft.com/office/officeart/2005/8/layout/vList5"/>
    <dgm:cxn modelId="{B4691EF0-2DB5-4B3D-8106-2A5073D55509}" srcId="{EA0C0C03-3904-4334-948F-5F45C68B1B13}" destId="{E5B8485F-8161-4E5A-A9FC-BCE4B18EFE05}" srcOrd="0" destOrd="0" parTransId="{F16A12EA-6081-4CC3-8579-1C319402F4F0}" sibTransId="{98BBEBEE-6702-4D48-BB7F-5AF844804EE4}"/>
    <dgm:cxn modelId="{4832512E-FDE1-4DC9-B8CD-984E283AA6C7}" type="presOf" srcId="{EF6B37AD-C9B3-43CF-9C03-02D649AD48A3}" destId="{4B3C1268-520F-49A5-B4BF-6A32AADB0F9C}" srcOrd="0" destOrd="1" presId="urn:microsoft.com/office/officeart/2005/8/layout/vList5"/>
    <dgm:cxn modelId="{936C0E42-063F-48C0-B3EA-9E136B42008B}" srcId="{EA0C0C03-3904-4334-948F-5F45C68B1B13}" destId="{AEEBF255-00DC-4B4E-A8C5-44B284EA4234}" srcOrd="1" destOrd="0" parTransId="{CD2E5983-205F-4E6B-91C5-12238062E761}" sibTransId="{A5567DA0-6816-4017-9B41-6F36103508BB}"/>
    <dgm:cxn modelId="{1F52630E-138B-4ACD-A131-152C9C2540B5}" type="presOf" srcId="{F6860EC9-486E-4360-BC20-396C476DB290}" destId="{4B3C1268-520F-49A5-B4BF-6A32AADB0F9C}" srcOrd="0" destOrd="0" presId="urn:microsoft.com/office/officeart/2005/8/layout/vList5"/>
    <dgm:cxn modelId="{2F56A5D8-C406-4EFB-8422-6BB522ABCF4B}" type="presOf" srcId="{EA0C0C03-3904-4334-948F-5F45C68B1B13}" destId="{1B5294F7-C8DF-4D25-AA3F-4404D400CA58}" srcOrd="0" destOrd="0" presId="urn:microsoft.com/office/officeart/2005/8/layout/vList5"/>
    <dgm:cxn modelId="{A47211BD-8FD7-4BA9-9D7C-C7031FB51B3B}" type="presOf" srcId="{E1A24139-CCAF-435A-B09C-D8829FF1FFAB}" destId="{D96C146F-6C83-41CE-868D-24D5B759DEA3}" srcOrd="0" destOrd="0" presId="urn:microsoft.com/office/officeart/2005/8/layout/vList5"/>
    <dgm:cxn modelId="{4F216603-4B96-41E0-92AA-65FD74F295BC}" type="presOf" srcId="{6115CA1C-5990-4D50-87B8-87329023160C}" destId="{6D6DD0E0-B50D-4987-8E36-61D7D669323B}" srcOrd="0" destOrd="0" presId="urn:microsoft.com/office/officeart/2005/8/layout/vList5"/>
    <dgm:cxn modelId="{BB7D3565-4DE6-4CB7-809A-95230E3F9272}" srcId="{EA0C0C03-3904-4334-948F-5F45C68B1B13}" destId="{020C116F-3103-4A57-A047-0AFB4894FB79}" srcOrd="2" destOrd="0" parTransId="{6E90E8F7-7EBB-4665-AF82-873D59A9559D}" sibTransId="{A97A8E82-E296-41F0-B3CF-6918FAB5D7CB}"/>
    <dgm:cxn modelId="{732F666B-E89D-475B-BE6C-4479D0E75478}" srcId="{E1A24139-CCAF-435A-B09C-D8829FF1FFAB}" destId="{BC0F196E-880F-4C56-B77F-1E8E29860F31}" srcOrd="0" destOrd="0" parTransId="{06A73EE4-4595-4811-8DF5-C0FEB22EA761}" sibTransId="{2D5D8D6F-D976-4716-92ED-A9CAD8055892}"/>
    <dgm:cxn modelId="{F50CD40D-3B11-4CDC-985C-351396247FDB}" srcId="{020C116F-3103-4A57-A047-0AFB4894FB79}" destId="{6115CA1C-5990-4D50-87B8-87329023160C}" srcOrd="0" destOrd="0" parTransId="{9FC6A1B9-DE8D-4177-9C81-6C9E0061D7D0}" sibTransId="{493D0248-2B52-47D3-8A79-54965C49B49D}"/>
    <dgm:cxn modelId="{0FE45A91-DC87-427E-A392-56819216533C}" type="presParOf" srcId="{1B5294F7-C8DF-4D25-AA3F-4404D400CA58}" destId="{D6B0ECC2-F946-4389-AD56-BA04586238DE}" srcOrd="0" destOrd="0" presId="urn:microsoft.com/office/officeart/2005/8/layout/vList5"/>
    <dgm:cxn modelId="{25F7AE03-0A7F-4CC1-B897-2B7A0A49E853}" type="presParOf" srcId="{D6B0ECC2-F946-4389-AD56-BA04586238DE}" destId="{B8D5D6CB-BB9D-47F2-86DB-CD734B6E968B}" srcOrd="0" destOrd="0" presId="urn:microsoft.com/office/officeart/2005/8/layout/vList5"/>
    <dgm:cxn modelId="{850230C8-CBE5-4E16-ACA7-7A4F8CC3D84A}" type="presParOf" srcId="{D6B0ECC2-F946-4389-AD56-BA04586238DE}" destId="{D96C146F-6C83-41CE-868D-24D5B759DEA3}" srcOrd="1" destOrd="0" presId="urn:microsoft.com/office/officeart/2005/8/layout/vList5"/>
    <dgm:cxn modelId="{08B2964D-0CD4-4F31-9F64-34938AB54261}" type="presParOf" srcId="{1B5294F7-C8DF-4D25-AA3F-4404D400CA58}" destId="{7FEAE770-9921-4573-9E52-5602766F67FF}" srcOrd="1" destOrd="0" presId="urn:microsoft.com/office/officeart/2005/8/layout/vList5"/>
    <dgm:cxn modelId="{AF3B056C-35F5-4C79-9266-8770CE379A40}" type="presParOf" srcId="{1B5294F7-C8DF-4D25-AA3F-4404D400CA58}" destId="{33AEDAB5-52CE-4C13-B4EC-0146AAE2BF11}" srcOrd="2" destOrd="0" presId="urn:microsoft.com/office/officeart/2005/8/layout/vList5"/>
    <dgm:cxn modelId="{221A3639-4723-4E48-A0C7-992E30F22456}" type="presParOf" srcId="{33AEDAB5-52CE-4C13-B4EC-0146AAE2BF11}" destId="{D4EB6E1D-F3A8-423E-B6D7-7DCC79C68CD3}" srcOrd="0" destOrd="0" presId="urn:microsoft.com/office/officeart/2005/8/layout/vList5"/>
    <dgm:cxn modelId="{BC4876A0-808A-4A49-8DD6-10685F6B4B6F}" type="presParOf" srcId="{33AEDAB5-52CE-4C13-B4EC-0146AAE2BF11}" destId="{4B3C1268-520F-49A5-B4BF-6A32AADB0F9C}" srcOrd="1" destOrd="0" presId="urn:microsoft.com/office/officeart/2005/8/layout/vList5"/>
    <dgm:cxn modelId="{FCF72B50-6434-44EB-9E4B-EC975102D4C1}" type="presParOf" srcId="{1B5294F7-C8DF-4D25-AA3F-4404D400CA58}" destId="{9A2F773B-3BFE-4C71-B472-BFBC8DE62AAE}" srcOrd="3" destOrd="0" presId="urn:microsoft.com/office/officeart/2005/8/layout/vList5"/>
    <dgm:cxn modelId="{EEB34B17-71F3-40F5-9EAB-816D8139760F}" type="presParOf" srcId="{1B5294F7-C8DF-4D25-AA3F-4404D400CA58}" destId="{1B70B8A0-D2FB-44DF-965E-CDFB223746D3}" srcOrd="4" destOrd="0" presId="urn:microsoft.com/office/officeart/2005/8/layout/vList5"/>
    <dgm:cxn modelId="{90CBFFA7-90B7-484D-95AD-E1CFE2FACFE9}" type="presParOf" srcId="{1B70B8A0-D2FB-44DF-965E-CDFB223746D3}" destId="{21CD9BE7-F0A4-4E91-B026-58477E7C5221}" srcOrd="0" destOrd="0" presId="urn:microsoft.com/office/officeart/2005/8/layout/vList5"/>
    <dgm:cxn modelId="{FB739CEC-9D44-491C-A432-9C9F64E0566E}" type="presParOf" srcId="{1B70B8A0-D2FB-44DF-965E-CDFB223746D3}" destId="{6D6DD0E0-B50D-4987-8E36-61D7D669323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1963"/>
          </a:xfrm>
          <a:prstGeom prst="rect">
            <a:avLst/>
          </a:prstGeom>
        </p:spPr>
        <p:txBody>
          <a:bodyPr vert="horz" lIns="91440" tIns="45720" rIns="91440" bIns="45720" rtlCol="0"/>
          <a:lstStyle>
            <a:lvl1pPr algn="r">
              <a:defRPr sz="1200"/>
            </a:lvl1pPr>
          </a:lstStyle>
          <a:p>
            <a:fld id="{BFDAD4C0-DFB2-4BAC-860C-27BE08FB49D8}" type="datetimeFigureOut">
              <a:rPr lang="en-US" smtClean="0"/>
              <a:t>12/21/2015</a:t>
            </a:fld>
            <a:endParaRPr lang="en-US"/>
          </a:p>
        </p:txBody>
      </p:sp>
      <p:sp>
        <p:nvSpPr>
          <p:cNvPr id="4" name="Footer Placeholder 3"/>
          <p:cNvSpPr>
            <a:spLocks noGrp="1"/>
          </p:cNvSpPr>
          <p:nvPr>
            <p:ph type="ftr" sz="quarter" idx="2"/>
          </p:nvPr>
        </p:nvSpPr>
        <p:spPr>
          <a:xfrm>
            <a:off x="1" y="8759826"/>
            <a:ext cx="3038475"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759826"/>
            <a:ext cx="3038475" cy="461963"/>
          </a:xfrm>
          <a:prstGeom prst="rect">
            <a:avLst/>
          </a:prstGeom>
        </p:spPr>
        <p:txBody>
          <a:bodyPr vert="horz" lIns="91440" tIns="45720" rIns="91440" bIns="45720" rtlCol="0" anchor="b"/>
          <a:lstStyle>
            <a:lvl1pPr algn="r">
              <a:defRPr sz="1200"/>
            </a:lvl1pPr>
          </a:lstStyle>
          <a:p>
            <a:fld id="{BFCA785E-F912-413B-B555-F3E8F3814E48}" type="slidenum">
              <a:rPr lang="en-US" smtClean="0"/>
              <a:t>‹#›</a:t>
            </a:fld>
            <a:endParaRPr lang="en-US"/>
          </a:p>
        </p:txBody>
      </p:sp>
    </p:spTree>
    <p:extLst>
      <p:ext uri="{BB962C8B-B14F-4D97-AF65-F5344CB8AC3E}">
        <p14:creationId xmlns:p14="http://schemas.microsoft.com/office/powerpoint/2010/main" val="703006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277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2770"/>
          </a:xfrm>
          <a:prstGeom prst="rect">
            <a:avLst/>
          </a:prstGeom>
        </p:spPr>
        <p:txBody>
          <a:bodyPr vert="horz" lIns="91440" tIns="45720" rIns="91440" bIns="45720" rtlCol="0"/>
          <a:lstStyle>
            <a:lvl1pPr algn="r">
              <a:defRPr sz="1200"/>
            </a:lvl1pPr>
          </a:lstStyle>
          <a:p>
            <a:fld id="{3C8EA92E-8239-4AE2-8D1E-13556C19AC76}" type="datetimeFigureOut">
              <a:rPr lang="en-US" smtClean="0"/>
              <a:t>12/21/2015</a:t>
            </a:fld>
            <a:endParaRPr lang="en-US"/>
          </a:p>
        </p:txBody>
      </p:sp>
      <p:sp>
        <p:nvSpPr>
          <p:cNvPr id="4" name="Slide Image Placeholder 3"/>
          <p:cNvSpPr>
            <a:spLocks noGrp="1" noRot="1" noChangeAspect="1"/>
          </p:cNvSpPr>
          <p:nvPr>
            <p:ph type="sldImg" idx="2"/>
          </p:nvPr>
        </p:nvSpPr>
        <p:spPr>
          <a:xfrm>
            <a:off x="1430338" y="1152525"/>
            <a:ext cx="4149725" cy="3113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38749"/>
            <a:ext cx="5608320" cy="363170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607"/>
            <a:ext cx="3037840" cy="462769"/>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60607"/>
            <a:ext cx="3037840" cy="462769"/>
          </a:xfrm>
          <a:prstGeom prst="rect">
            <a:avLst/>
          </a:prstGeom>
        </p:spPr>
        <p:txBody>
          <a:bodyPr vert="horz" lIns="91440" tIns="45720" rIns="91440" bIns="45720" rtlCol="0" anchor="b"/>
          <a:lstStyle>
            <a:lvl1pPr algn="r">
              <a:defRPr sz="1200"/>
            </a:lvl1pPr>
          </a:lstStyle>
          <a:p>
            <a:fld id="{4A75CF3E-9182-4BCE-818C-9FD7315DE7C6}" type="slidenum">
              <a:rPr lang="en-US" smtClean="0"/>
              <a:t>‹#›</a:t>
            </a:fld>
            <a:endParaRPr lang="en-US"/>
          </a:p>
        </p:txBody>
      </p:sp>
    </p:spTree>
    <p:extLst>
      <p:ext uri="{BB962C8B-B14F-4D97-AF65-F5344CB8AC3E}">
        <p14:creationId xmlns:p14="http://schemas.microsoft.com/office/powerpoint/2010/main" val="3603237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4725880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DOUG DRAPER  (3 MINUTES TOTAL)</a:t>
            </a:r>
            <a:endParaRPr lang="en-US" dirty="0"/>
          </a:p>
        </p:txBody>
      </p:sp>
      <p:sp>
        <p:nvSpPr>
          <p:cNvPr id="4" name="Slide Number Placeholder 3"/>
          <p:cNvSpPr>
            <a:spLocks noGrp="1"/>
          </p:cNvSpPr>
          <p:nvPr>
            <p:ph type="sldNum" sz="quarter" idx="10"/>
          </p:nvPr>
        </p:nvSpPr>
        <p:spPr/>
        <p:txBody>
          <a:bodyPr/>
          <a:lstStyle/>
          <a:p>
            <a:fld id="{4A75CF3E-9182-4BCE-818C-9FD7315DE7C6}" type="slidenum">
              <a:rPr lang="en-US" smtClean="0"/>
              <a:t>10</a:t>
            </a:fld>
            <a:endParaRPr lang="en-US"/>
          </a:p>
        </p:txBody>
      </p:sp>
    </p:spTree>
    <p:extLst>
      <p:ext uri="{BB962C8B-B14F-4D97-AF65-F5344CB8AC3E}">
        <p14:creationId xmlns:p14="http://schemas.microsoft.com/office/powerpoint/2010/main" val="523035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TRENT (2 MINUTES TOTAL)</a:t>
            </a:r>
            <a:endParaRPr lang="en-US" dirty="0"/>
          </a:p>
        </p:txBody>
      </p:sp>
      <p:sp>
        <p:nvSpPr>
          <p:cNvPr id="4" name="Slide Number Placeholder 3"/>
          <p:cNvSpPr>
            <a:spLocks noGrp="1"/>
          </p:cNvSpPr>
          <p:nvPr>
            <p:ph type="sldNum" sz="quarter" idx="10"/>
          </p:nvPr>
        </p:nvSpPr>
        <p:spPr/>
        <p:txBody>
          <a:bodyPr/>
          <a:lstStyle/>
          <a:p>
            <a:fld id="{4A75CF3E-9182-4BCE-818C-9FD7315DE7C6}" type="slidenum">
              <a:rPr lang="en-US" smtClean="0"/>
              <a:t>11</a:t>
            </a:fld>
            <a:endParaRPr lang="en-US"/>
          </a:p>
        </p:txBody>
      </p:sp>
    </p:spTree>
    <p:extLst>
      <p:ext uri="{BB962C8B-B14F-4D97-AF65-F5344CB8AC3E}">
        <p14:creationId xmlns:p14="http://schemas.microsoft.com/office/powerpoint/2010/main" val="6331000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a:t>
            </a:r>
            <a:r>
              <a:rPr lang="en-US" baseline="0" dirty="0" smtClean="0"/>
              <a:t> or Rich</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551264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TRENT ROSENTHAL – 2 minutes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19642631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TRENT ROSENTHAL – 2 minutes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2070829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MICHAEL ROSENTHAL - 2</a:t>
            </a:r>
            <a:r>
              <a:rPr lang="en-US" baseline="0" dirty="0" smtClean="0"/>
              <a:t> minutes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8969491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 </a:t>
            </a:r>
            <a:r>
              <a:rPr lang="en-US" baseline="0" dirty="0" smtClean="0"/>
              <a:t>– 2 minutes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921180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a:t>
            </a:r>
            <a:r>
              <a:rPr lang="en-US" baseline="0" dirty="0" smtClean="0"/>
              <a:t> or Rich</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551264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2 MINUTES</a:t>
            </a:r>
          </a:p>
          <a:p>
            <a:endParaRPr lang="en-US" dirty="0" smtClean="0"/>
          </a:p>
          <a:p>
            <a:r>
              <a:rPr lang="en-US" dirty="0" smtClean="0"/>
              <a:t>Trent </a:t>
            </a:r>
            <a:endParaRPr lang="en-US" dirty="0"/>
          </a:p>
        </p:txBody>
      </p:sp>
      <p:sp>
        <p:nvSpPr>
          <p:cNvPr id="4" name="Slide Number Placeholder 3"/>
          <p:cNvSpPr>
            <a:spLocks noGrp="1"/>
          </p:cNvSpPr>
          <p:nvPr>
            <p:ph type="sldNum" sz="quarter" idx="10"/>
          </p:nvPr>
        </p:nvSpPr>
        <p:spPr/>
        <p:txBody>
          <a:bodyPr/>
          <a:lstStyle/>
          <a:p>
            <a:fld id="{4A75CF3E-9182-4BCE-818C-9FD7315DE7C6}" type="slidenum">
              <a:rPr lang="en-US" smtClean="0"/>
              <a:t>18</a:t>
            </a:fld>
            <a:endParaRPr lang="en-US"/>
          </a:p>
        </p:txBody>
      </p:sp>
    </p:spTree>
    <p:extLst>
      <p:ext uri="{BB962C8B-B14F-4D97-AF65-F5344CB8AC3E}">
        <p14:creationId xmlns:p14="http://schemas.microsoft.com/office/powerpoint/2010/main" val="1685077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 MINUTES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869860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MINUTE</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31945074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 MINUTES</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Michael</a:t>
            </a:r>
          </a:p>
          <a:p>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42471335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 MINUTES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Michael</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39209344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MINUTE</a:t>
            </a:r>
          </a:p>
          <a:p>
            <a:endParaRPr lang="en-US" dirty="0" smtClean="0"/>
          </a:p>
          <a:p>
            <a:r>
              <a:rPr lang="en-US" dirty="0" smtClean="0"/>
              <a:t>Trent</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9211806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a:t>
            </a:r>
            <a:r>
              <a:rPr lang="en-US" baseline="0" dirty="0" smtClean="0"/>
              <a:t> or Rich</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551264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75CF3E-9182-4BCE-818C-9FD7315DE7C6}" type="slidenum">
              <a:rPr lang="en-US" smtClean="0"/>
              <a:t>25</a:t>
            </a:fld>
            <a:endParaRPr lang="en-US"/>
          </a:p>
        </p:txBody>
      </p:sp>
    </p:spTree>
    <p:extLst>
      <p:ext uri="{BB962C8B-B14F-4D97-AF65-F5344CB8AC3E}">
        <p14:creationId xmlns:p14="http://schemas.microsoft.com/office/powerpoint/2010/main" val="39950601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a:t>
            </a:r>
            <a:r>
              <a:rPr lang="en-US" baseline="0" dirty="0" smtClean="0"/>
              <a:t> or Rich</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551264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10-15 MINUTES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5333254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30 SECONDS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19262787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444041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 MINUTES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444041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30 SECONDS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1964263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30 SECONDS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1964263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30 SECONDS</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1964263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a:t>
            </a:r>
            <a:r>
              <a:rPr lang="en-US" baseline="0" dirty="0" smtClean="0"/>
              <a:t> or Rich</a:t>
            </a:r>
            <a:endParaRPr lang="en-US" dirty="0"/>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55126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DOUG DRAPER (3 MINUTES TOTAL)</a:t>
            </a:r>
            <a:endParaRPr lang="en-US" dirty="0"/>
          </a:p>
        </p:txBody>
      </p:sp>
      <p:sp>
        <p:nvSpPr>
          <p:cNvPr id="4" name="Slide Number Placeholder 3"/>
          <p:cNvSpPr>
            <a:spLocks noGrp="1"/>
          </p:cNvSpPr>
          <p:nvPr>
            <p:ph type="sldNum" sz="quarter" idx="10"/>
          </p:nvPr>
        </p:nvSpPr>
        <p:spPr/>
        <p:txBody>
          <a:bodyPr/>
          <a:lstStyle/>
          <a:p>
            <a:fld id="{4A75CF3E-9182-4BCE-818C-9FD7315DE7C6}" type="slidenum">
              <a:rPr lang="en-US" smtClean="0"/>
              <a:t>8</a:t>
            </a:fld>
            <a:endParaRPr lang="en-US"/>
          </a:p>
        </p:txBody>
      </p:sp>
    </p:spTree>
    <p:extLst>
      <p:ext uri="{BB962C8B-B14F-4D97-AF65-F5344CB8AC3E}">
        <p14:creationId xmlns:p14="http://schemas.microsoft.com/office/powerpoint/2010/main" val="2207082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 ROW (3 MINUTES TOTAL)</a:t>
            </a:r>
            <a:endParaRPr lang="en-US" dirty="0"/>
          </a:p>
        </p:txBody>
      </p:sp>
      <p:sp>
        <p:nvSpPr>
          <p:cNvPr id="4" name="Slide Number Placeholder 3"/>
          <p:cNvSpPr>
            <a:spLocks noGrp="1"/>
          </p:cNvSpPr>
          <p:nvPr>
            <p:ph type="sldNum" sz="quarter" idx="10"/>
          </p:nvPr>
        </p:nvSpPr>
        <p:spPr/>
        <p:txBody>
          <a:bodyPr/>
          <a:lstStyle/>
          <a:p>
            <a:fld id="{4A75CF3E-9182-4BCE-818C-9FD7315DE7C6}" type="slidenum">
              <a:rPr lang="en-US" smtClean="0"/>
              <a:t>9</a:t>
            </a:fld>
            <a:endParaRPr lang="en-US"/>
          </a:p>
        </p:txBody>
      </p:sp>
    </p:spTree>
    <p:extLst>
      <p:ext uri="{BB962C8B-B14F-4D97-AF65-F5344CB8AC3E}">
        <p14:creationId xmlns:p14="http://schemas.microsoft.com/office/powerpoint/2010/main" val="8738446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6.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7.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8.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05063"/>
            <a:ext cx="7772400" cy="1811337"/>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143000" y="4406900"/>
            <a:ext cx="6858000" cy="21336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Rectangle 6"/>
          <p:cNvSpPr/>
          <p:nvPr/>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sp>
        <p:nvSpPr>
          <p:cNvPr id="5" name="Rectangle 4"/>
          <p:cNvSpPr/>
          <p:nvPr/>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0194" y="879431"/>
            <a:ext cx="1518306" cy="395299"/>
          </a:xfrm>
          <a:prstGeom prst="rect">
            <a:avLst/>
          </a:prstGeom>
        </p:spPr>
      </p:pic>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24"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228262" y="1003887"/>
            <a:ext cx="1745199" cy="172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userDrawn="1"/>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60837" y="221421"/>
            <a:ext cx="2985625" cy="515972"/>
          </a:xfrm>
          <a:prstGeom prst="rect">
            <a:avLst/>
          </a:prstGeom>
        </p:spPr>
      </p:pic>
      <p:pic>
        <p:nvPicPr>
          <p:cNvPr id="5122"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255005" y="832252"/>
            <a:ext cx="838068" cy="4896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7515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0FB5AE-FC3E-465A-BC40-630E83419D61}"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90239160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6E6E8-1613-4124-B418-B5D5604779EF}" type="datetime1">
              <a:rPr lang="en-US" smtClean="0"/>
              <a:t>12/21/2015</a:t>
            </a:fld>
            <a:endParaRPr lang="en-US"/>
          </a:p>
        </p:txBody>
      </p:sp>
      <p:sp>
        <p:nvSpPr>
          <p:cNvPr id="3" name="Footer Placeholder 2"/>
          <p:cNvSpPr>
            <a:spLocks noGrp="1"/>
          </p:cNvSpPr>
          <p:nvPr>
            <p:ph type="ftr" sz="quarter" idx="11"/>
          </p:nvPr>
        </p:nvSpPr>
        <p:spPr/>
        <p:txBody>
          <a:bodyPr/>
          <a:lstStyle/>
          <a:p>
            <a:r>
              <a:rPr lang="en-US" smtClean="0"/>
              <a:t>The CFO's Dilemma - Proactive Next Steps</a:t>
            </a:r>
            <a:endParaRPr lang="en-US"/>
          </a:p>
        </p:txBody>
      </p:sp>
      <p:sp>
        <p:nvSpPr>
          <p:cNvPr id="4" name="Slide Number Placeholder 3"/>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387039055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54DEA5-4E86-41E8-AE36-09ADE01F1A04}"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0369533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FF7AA-1D40-4126-8C7F-29C20639927D}"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76919615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0FB5AE-FC3E-465A-BC40-630E83419D61}"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90239160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6D5BA7-ED7F-4A32-A538-B67F9176C675}"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5917754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0663" y="1631950"/>
            <a:ext cx="4237037"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631950"/>
            <a:ext cx="4238625"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142175796"/>
      </p:ext>
    </p:extLst>
  </p:cSld>
  <p:clrMapOvr>
    <a:masterClrMapping/>
  </p:clrMapOvr>
  <p:hf hdr="0" dt="0"/>
</p:sldLayout>
</file>

<file path=ppt/slideLayouts/slideLayout10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0663" y="1631950"/>
            <a:ext cx="8628062" cy="4549775"/>
          </a:xfrm>
        </p:spPr>
        <p:txBody>
          <a:bodyPr/>
          <a:lstStyle/>
          <a:p>
            <a:pPr lvl="0"/>
            <a:endParaRPr lang="en-US" noProof="0" smtClean="0"/>
          </a:p>
        </p:txBody>
      </p:sp>
      <p:sp>
        <p:nvSpPr>
          <p:cNvPr id="4"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21935293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6D5BA7-ED7F-4A32-A538-B67F9176C675}"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59177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0663" y="1631950"/>
            <a:ext cx="4237037"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631950"/>
            <a:ext cx="4238625"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142175796"/>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0663" y="1631950"/>
            <a:ext cx="8628062" cy="4549775"/>
          </a:xfrm>
        </p:spPr>
        <p:txBody>
          <a:bodyPr/>
          <a:lstStyle/>
          <a:p>
            <a:pPr lvl="0"/>
            <a:endParaRPr lang="en-US" noProof="0" smtClean="0"/>
          </a:p>
        </p:txBody>
      </p:sp>
      <p:sp>
        <p:nvSpPr>
          <p:cNvPr id="4"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219352932"/>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05063"/>
            <a:ext cx="7772400" cy="1811337"/>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143000" y="4406900"/>
            <a:ext cx="6858000" cy="21336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Rectangle 6"/>
          <p:cNvSpPr/>
          <p:nvPr/>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
        <p:nvSpPr>
          <p:cNvPr id="16" name="Rectangle 15"/>
          <p:cNvSpPr/>
          <p:nvPr userDrawn="1"/>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23" name="Picture 2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24"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userDrawn="1"/>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Tree>
    <p:extLst>
      <p:ext uri="{BB962C8B-B14F-4D97-AF65-F5344CB8AC3E}">
        <p14:creationId xmlns:p14="http://schemas.microsoft.com/office/powerpoint/2010/main" val="1847515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87775" y="6356351"/>
            <a:ext cx="962025" cy="365125"/>
          </a:xfrm>
        </p:spPr>
        <p:txBody>
          <a:bodyPr/>
          <a:lstStyle/>
          <a:p>
            <a:fld id="{238D41E3-DBFA-42CB-9508-1618B21ECF39}" type="datetime1">
              <a:rPr lang="en-US" smtClean="0"/>
              <a:t>12/21/2015</a:t>
            </a:fld>
            <a:endParaRPr lang="en-US"/>
          </a:p>
        </p:txBody>
      </p:sp>
      <p:sp>
        <p:nvSpPr>
          <p:cNvPr id="5" name="Footer Placeholder 4"/>
          <p:cNvSpPr>
            <a:spLocks noGrp="1"/>
          </p:cNvSpPr>
          <p:nvPr>
            <p:ph type="ftr" sz="quarter" idx="11"/>
          </p:nvPr>
        </p:nvSpPr>
        <p:spPr>
          <a:xfrm>
            <a:off x="5149850" y="6356351"/>
            <a:ext cx="3086100" cy="365125"/>
          </a:xfrm>
        </p:spPr>
        <p:txBody>
          <a:bodyPr/>
          <a:lstStyle>
            <a:lvl1pPr algn="r">
              <a:defRPr/>
            </a:lvl1pPr>
          </a:lstStyle>
          <a:p>
            <a:r>
              <a:rPr lang="en-US" smtClean="0"/>
              <a:t>The CFO's Dilemma - Proactive Next Steps</a:t>
            </a:r>
            <a:endParaRPr lang="en-US" dirty="0"/>
          </a:p>
        </p:txBody>
      </p:sp>
      <p:sp>
        <p:nvSpPr>
          <p:cNvPr id="6" name="Slide Number Placeholder 5"/>
          <p:cNvSpPr>
            <a:spLocks noGrp="1"/>
          </p:cNvSpPr>
          <p:nvPr>
            <p:ph type="sldNum" sz="quarter" idx="12"/>
          </p:nvPr>
        </p:nvSpPr>
        <p:spPr>
          <a:xfrm>
            <a:off x="8267700" y="6356351"/>
            <a:ext cx="387350" cy="365125"/>
          </a:xfrm>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1248116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308100"/>
            <a:ext cx="7886700" cy="2298700"/>
          </a:xfrm>
        </p:spPr>
        <p:txBody>
          <a:bodyPr anchor="b">
            <a:normAutofit/>
          </a:bodyPr>
          <a:lstStyle>
            <a:lvl1pPr algn="ctr">
              <a:defRPr sz="48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35400"/>
            <a:ext cx="7886700" cy="2254251"/>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095817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91C346-201C-44F2-911E-4E8939BA39AA}"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4639527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F45898-DD15-4A2F-8753-30ABCD8BEF53}" type="datetime1">
              <a:rPr lang="en-US" smtClean="0"/>
              <a:t>12/21/2015</a:t>
            </a:fld>
            <a:endParaRPr lang="en-US"/>
          </a:p>
        </p:txBody>
      </p:sp>
      <p:sp>
        <p:nvSpPr>
          <p:cNvPr id="8" name="Footer Placeholder 7"/>
          <p:cNvSpPr>
            <a:spLocks noGrp="1"/>
          </p:cNvSpPr>
          <p:nvPr>
            <p:ph type="ftr" sz="quarter" idx="11"/>
          </p:nvPr>
        </p:nvSpPr>
        <p:spPr/>
        <p:txBody>
          <a:bodyPr/>
          <a:lstStyle/>
          <a:p>
            <a:r>
              <a:rPr lang="en-US" smtClean="0"/>
              <a:t>The CFO's Dilemma - Proactive Next Steps</a:t>
            </a:r>
            <a:endParaRPr lang="en-US"/>
          </a:p>
        </p:txBody>
      </p:sp>
      <p:sp>
        <p:nvSpPr>
          <p:cNvPr id="9" name="Slide Number Placeholder 8"/>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8077799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5A40BA-1719-40E9-BC7B-526826B86861}" type="datetime1">
              <a:rPr lang="en-US" smtClean="0"/>
              <a:t>12/21/2015</a:t>
            </a:fld>
            <a:endParaRPr lang="en-US"/>
          </a:p>
        </p:txBody>
      </p:sp>
      <p:sp>
        <p:nvSpPr>
          <p:cNvPr id="4" name="Footer Placeholder 3"/>
          <p:cNvSpPr>
            <a:spLocks noGrp="1"/>
          </p:cNvSpPr>
          <p:nvPr>
            <p:ph type="ftr" sz="quarter" idx="11"/>
          </p:nvPr>
        </p:nvSpPr>
        <p:spPr/>
        <p:txBody>
          <a:bodyPr/>
          <a:lstStyle/>
          <a:p>
            <a:r>
              <a:rPr lang="en-US" smtClean="0"/>
              <a:t>The CFO's Dilemma - Proactive Next Steps</a:t>
            </a:r>
            <a:endParaRPr lang="en-US"/>
          </a:p>
        </p:txBody>
      </p:sp>
      <p:sp>
        <p:nvSpPr>
          <p:cNvPr id="5" name="Slide Number Placeholder 4"/>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8477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87775" y="6356351"/>
            <a:ext cx="962025" cy="365125"/>
          </a:xfrm>
        </p:spPr>
        <p:txBody>
          <a:bodyPr/>
          <a:lstStyle/>
          <a:p>
            <a:fld id="{238D41E3-DBFA-42CB-9508-1618B21ECF39}" type="datetime1">
              <a:rPr lang="en-US" smtClean="0"/>
              <a:t>12/21/2015</a:t>
            </a:fld>
            <a:endParaRPr lang="en-US"/>
          </a:p>
        </p:txBody>
      </p:sp>
      <p:sp>
        <p:nvSpPr>
          <p:cNvPr id="5" name="Footer Placeholder 4"/>
          <p:cNvSpPr>
            <a:spLocks noGrp="1"/>
          </p:cNvSpPr>
          <p:nvPr>
            <p:ph type="ftr" sz="quarter" idx="11"/>
          </p:nvPr>
        </p:nvSpPr>
        <p:spPr>
          <a:xfrm>
            <a:off x="5149850" y="6356351"/>
            <a:ext cx="3086100" cy="365125"/>
          </a:xfrm>
        </p:spPr>
        <p:txBody>
          <a:bodyPr/>
          <a:lstStyle>
            <a:lvl1pPr algn="r">
              <a:defRPr/>
            </a:lvl1pPr>
          </a:lstStyle>
          <a:p>
            <a:r>
              <a:rPr lang="en-US" smtClean="0"/>
              <a:t>The CFO's Dilemma - Proactive Next Steps</a:t>
            </a:r>
            <a:endParaRPr lang="en-US" dirty="0"/>
          </a:p>
        </p:txBody>
      </p:sp>
      <p:sp>
        <p:nvSpPr>
          <p:cNvPr id="6" name="Slide Number Placeholder 5"/>
          <p:cNvSpPr>
            <a:spLocks noGrp="1"/>
          </p:cNvSpPr>
          <p:nvPr>
            <p:ph type="sldNum" sz="quarter" idx="12"/>
          </p:nvPr>
        </p:nvSpPr>
        <p:spPr>
          <a:xfrm>
            <a:off x="8267700" y="6356351"/>
            <a:ext cx="387350" cy="365125"/>
          </a:xfrm>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1248116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6E6E8-1613-4124-B418-B5D5604779EF}" type="datetime1">
              <a:rPr lang="en-US" smtClean="0"/>
              <a:t>12/21/2015</a:t>
            </a:fld>
            <a:endParaRPr lang="en-US"/>
          </a:p>
        </p:txBody>
      </p:sp>
      <p:sp>
        <p:nvSpPr>
          <p:cNvPr id="3" name="Footer Placeholder 2"/>
          <p:cNvSpPr>
            <a:spLocks noGrp="1"/>
          </p:cNvSpPr>
          <p:nvPr>
            <p:ph type="ftr" sz="quarter" idx="11"/>
          </p:nvPr>
        </p:nvSpPr>
        <p:spPr/>
        <p:txBody>
          <a:bodyPr/>
          <a:lstStyle/>
          <a:p>
            <a:r>
              <a:rPr lang="en-US" smtClean="0"/>
              <a:t>The CFO's Dilemma - Proactive Next Steps</a:t>
            </a:r>
            <a:endParaRPr lang="en-US"/>
          </a:p>
        </p:txBody>
      </p:sp>
      <p:sp>
        <p:nvSpPr>
          <p:cNvPr id="4" name="Slide Number Placeholder 3"/>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38703905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54DEA5-4E86-41E8-AE36-09ADE01F1A04}"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036953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FF7AA-1D40-4126-8C7F-29C20639927D}"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7691961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0FB5AE-FC3E-465A-BC40-630E83419D61}"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9023916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6D5BA7-ED7F-4A32-A538-B67F9176C675}"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591775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0663" y="1631950"/>
            <a:ext cx="4237037"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631950"/>
            <a:ext cx="4238625"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142175796"/>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0663" y="1631950"/>
            <a:ext cx="8628062" cy="4549775"/>
          </a:xfrm>
        </p:spPr>
        <p:txBody>
          <a:bodyPr/>
          <a:lstStyle/>
          <a:p>
            <a:pPr lvl="0"/>
            <a:endParaRPr lang="en-US" noProof="0" smtClean="0"/>
          </a:p>
        </p:txBody>
      </p:sp>
      <p:sp>
        <p:nvSpPr>
          <p:cNvPr id="4"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219352932"/>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05063"/>
            <a:ext cx="7772400" cy="1811337"/>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143000" y="4406900"/>
            <a:ext cx="6858000" cy="21336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Rectangle 6"/>
          <p:cNvSpPr/>
          <p:nvPr/>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
        <p:nvSpPr>
          <p:cNvPr id="16" name="Rectangle 15"/>
          <p:cNvSpPr/>
          <p:nvPr userDrawn="1"/>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23" name="Picture 2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24"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userDrawn="1"/>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Tree>
    <p:extLst>
      <p:ext uri="{BB962C8B-B14F-4D97-AF65-F5344CB8AC3E}">
        <p14:creationId xmlns:p14="http://schemas.microsoft.com/office/powerpoint/2010/main" val="18475153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87775" y="6356351"/>
            <a:ext cx="962025" cy="365125"/>
          </a:xfrm>
        </p:spPr>
        <p:txBody>
          <a:bodyPr/>
          <a:lstStyle/>
          <a:p>
            <a:fld id="{238D41E3-DBFA-42CB-9508-1618B21ECF39}" type="datetime1">
              <a:rPr lang="en-US" smtClean="0"/>
              <a:t>12/21/2015</a:t>
            </a:fld>
            <a:endParaRPr lang="en-US"/>
          </a:p>
        </p:txBody>
      </p:sp>
      <p:sp>
        <p:nvSpPr>
          <p:cNvPr id="5" name="Footer Placeholder 4"/>
          <p:cNvSpPr>
            <a:spLocks noGrp="1"/>
          </p:cNvSpPr>
          <p:nvPr>
            <p:ph type="ftr" sz="quarter" idx="11"/>
          </p:nvPr>
        </p:nvSpPr>
        <p:spPr>
          <a:xfrm>
            <a:off x="5149850" y="6356351"/>
            <a:ext cx="3086100" cy="365125"/>
          </a:xfrm>
        </p:spPr>
        <p:txBody>
          <a:bodyPr/>
          <a:lstStyle>
            <a:lvl1pPr algn="r">
              <a:defRPr/>
            </a:lvl1pPr>
          </a:lstStyle>
          <a:p>
            <a:r>
              <a:rPr lang="en-US" smtClean="0"/>
              <a:t>The CFO's Dilemma - Proactive Next Steps</a:t>
            </a:r>
            <a:endParaRPr lang="en-US" dirty="0"/>
          </a:p>
        </p:txBody>
      </p:sp>
      <p:sp>
        <p:nvSpPr>
          <p:cNvPr id="6" name="Slide Number Placeholder 5"/>
          <p:cNvSpPr>
            <a:spLocks noGrp="1"/>
          </p:cNvSpPr>
          <p:nvPr>
            <p:ph type="sldNum" sz="quarter" idx="12"/>
          </p:nvPr>
        </p:nvSpPr>
        <p:spPr>
          <a:xfrm>
            <a:off x="8267700" y="6356351"/>
            <a:ext cx="387350" cy="365125"/>
          </a:xfrm>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12481161"/>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308100"/>
            <a:ext cx="7886700" cy="2298700"/>
          </a:xfrm>
        </p:spPr>
        <p:txBody>
          <a:bodyPr anchor="b">
            <a:normAutofit/>
          </a:bodyPr>
          <a:lstStyle>
            <a:lvl1pPr algn="ctr">
              <a:defRPr sz="48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35400"/>
            <a:ext cx="7886700" cy="2254251"/>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095817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308100"/>
            <a:ext cx="7886700" cy="2298700"/>
          </a:xfrm>
        </p:spPr>
        <p:txBody>
          <a:bodyPr anchor="b">
            <a:normAutofit/>
          </a:bodyPr>
          <a:lstStyle>
            <a:lvl1pPr algn="ctr">
              <a:defRPr sz="48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35400"/>
            <a:ext cx="7886700" cy="2254251"/>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0958178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91C346-201C-44F2-911E-4E8939BA39AA}"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4639527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F45898-DD15-4A2F-8753-30ABCD8BEF53}" type="datetime1">
              <a:rPr lang="en-US" smtClean="0"/>
              <a:t>12/21/2015</a:t>
            </a:fld>
            <a:endParaRPr lang="en-US"/>
          </a:p>
        </p:txBody>
      </p:sp>
      <p:sp>
        <p:nvSpPr>
          <p:cNvPr id="8" name="Footer Placeholder 7"/>
          <p:cNvSpPr>
            <a:spLocks noGrp="1"/>
          </p:cNvSpPr>
          <p:nvPr>
            <p:ph type="ftr" sz="quarter" idx="11"/>
          </p:nvPr>
        </p:nvSpPr>
        <p:spPr/>
        <p:txBody>
          <a:bodyPr/>
          <a:lstStyle/>
          <a:p>
            <a:r>
              <a:rPr lang="en-US" smtClean="0"/>
              <a:t>The CFO's Dilemma - Proactive Next Steps</a:t>
            </a:r>
            <a:endParaRPr lang="en-US"/>
          </a:p>
        </p:txBody>
      </p:sp>
      <p:sp>
        <p:nvSpPr>
          <p:cNvPr id="9" name="Slide Number Placeholder 8"/>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8077799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5A40BA-1719-40E9-BC7B-526826B86861}" type="datetime1">
              <a:rPr lang="en-US" smtClean="0"/>
              <a:t>12/21/2015</a:t>
            </a:fld>
            <a:endParaRPr lang="en-US"/>
          </a:p>
        </p:txBody>
      </p:sp>
      <p:sp>
        <p:nvSpPr>
          <p:cNvPr id="4" name="Footer Placeholder 3"/>
          <p:cNvSpPr>
            <a:spLocks noGrp="1"/>
          </p:cNvSpPr>
          <p:nvPr>
            <p:ph type="ftr" sz="quarter" idx="11"/>
          </p:nvPr>
        </p:nvSpPr>
        <p:spPr/>
        <p:txBody>
          <a:bodyPr/>
          <a:lstStyle/>
          <a:p>
            <a:r>
              <a:rPr lang="en-US" smtClean="0"/>
              <a:t>The CFO's Dilemma - Proactive Next Steps</a:t>
            </a:r>
            <a:endParaRPr lang="en-US"/>
          </a:p>
        </p:txBody>
      </p:sp>
      <p:sp>
        <p:nvSpPr>
          <p:cNvPr id="5" name="Slide Number Placeholder 4"/>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84776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6E6E8-1613-4124-B418-B5D5604779EF}" type="datetime1">
              <a:rPr lang="en-US" smtClean="0"/>
              <a:t>12/21/2015</a:t>
            </a:fld>
            <a:endParaRPr lang="en-US"/>
          </a:p>
        </p:txBody>
      </p:sp>
      <p:sp>
        <p:nvSpPr>
          <p:cNvPr id="3" name="Footer Placeholder 2"/>
          <p:cNvSpPr>
            <a:spLocks noGrp="1"/>
          </p:cNvSpPr>
          <p:nvPr>
            <p:ph type="ftr" sz="quarter" idx="11"/>
          </p:nvPr>
        </p:nvSpPr>
        <p:spPr/>
        <p:txBody>
          <a:bodyPr/>
          <a:lstStyle/>
          <a:p>
            <a:r>
              <a:rPr lang="en-US" smtClean="0"/>
              <a:t>The CFO's Dilemma - Proactive Next Steps</a:t>
            </a:r>
            <a:endParaRPr lang="en-US"/>
          </a:p>
        </p:txBody>
      </p:sp>
      <p:sp>
        <p:nvSpPr>
          <p:cNvPr id="4" name="Slide Number Placeholder 3"/>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38703905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54DEA5-4E86-41E8-AE36-09ADE01F1A04}"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0369533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FF7AA-1D40-4126-8C7F-29C20639927D}"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7691961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0FB5AE-FC3E-465A-BC40-630E83419D61}"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9023916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6D5BA7-ED7F-4A32-A538-B67F9176C675}"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591775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0663" y="1631950"/>
            <a:ext cx="4237037"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631950"/>
            <a:ext cx="4238625"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142175796"/>
      </p:ext>
    </p:extLst>
  </p:cSld>
  <p:clrMapOvr>
    <a:masterClrMapping/>
  </p:clrMapOvr>
  <p:hf hd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0663" y="1631950"/>
            <a:ext cx="8628062" cy="4549775"/>
          </a:xfrm>
        </p:spPr>
        <p:txBody>
          <a:bodyPr/>
          <a:lstStyle/>
          <a:p>
            <a:pPr lvl="0"/>
            <a:endParaRPr lang="en-US" noProof="0" smtClean="0"/>
          </a:p>
        </p:txBody>
      </p:sp>
      <p:sp>
        <p:nvSpPr>
          <p:cNvPr id="4"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219352932"/>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91C346-201C-44F2-911E-4E8939BA39AA}"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4639527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05063"/>
            <a:ext cx="7772400" cy="1811337"/>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143000" y="4406900"/>
            <a:ext cx="6858000" cy="21336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Rectangle 6"/>
          <p:cNvSpPr/>
          <p:nvPr/>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
        <p:nvSpPr>
          <p:cNvPr id="16" name="Rectangle 15"/>
          <p:cNvSpPr/>
          <p:nvPr userDrawn="1"/>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23" name="Picture 2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24"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userDrawn="1"/>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Tree>
    <p:extLst>
      <p:ext uri="{BB962C8B-B14F-4D97-AF65-F5344CB8AC3E}">
        <p14:creationId xmlns:p14="http://schemas.microsoft.com/office/powerpoint/2010/main" val="18475153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87775" y="6356351"/>
            <a:ext cx="962025" cy="365125"/>
          </a:xfrm>
        </p:spPr>
        <p:txBody>
          <a:bodyPr/>
          <a:lstStyle/>
          <a:p>
            <a:fld id="{238D41E3-DBFA-42CB-9508-1618B21ECF39}" type="datetime1">
              <a:rPr lang="en-US" smtClean="0"/>
              <a:t>12/21/2015</a:t>
            </a:fld>
            <a:endParaRPr lang="en-US"/>
          </a:p>
        </p:txBody>
      </p:sp>
      <p:sp>
        <p:nvSpPr>
          <p:cNvPr id="5" name="Footer Placeholder 4"/>
          <p:cNvSpPr>
            <a:spLocks noGrp="1"/>
          </p:cNvSpPr>
          <p:nvPr>
            <p:ph type="ftr" sz="quarter" idx="11"/>
          </p:nvPr>
        </p:nvSpPr>
        <p:spPr>
          <a:xfrm>
            <a:off x="5149850" y="6356351"/>
            <a:ext cx="3086100" cy="365125"/>
          </a:xfrm>
        </p:spPr>
        <p:txBody>
          <a:bodyPr/>
          <a:lstStyle>
            <a:lvl1pPr algn="r">
              <a:defRPr/>
            </a:lvl1pPr>
          </a:lstStyle>
          <a:p>
            <a:r>
              <a:rPr lang="en-US" smtClean="0"/>
              <a:t>The CFO's Dilemma - Proactive Next Steps</a:t>
            </a:r>
            <a:endParaRPr lang="en-US" dirty="0"/>
          </a:p>
        </p:txBody>
      </p:sp>
      <p:sp>
        <p:nvSpPr>
          <p:cNvPr id="6" name="Slide Number Placeholder 5"/>
          <p:cNvSpPr>
            <a:spLocks noGrp="1"/>
          </p:cNvSpPr>
          <p:nvPr>
            <p:ph type="sldNum" sz="quarter" idx="12"/>
          </p:nvPr>
        </p:nvSpPr>
        <p:spPr>
          <a:xfrm>
            <a:off x="8267700" y="6356351"/>
            <a:ext cx="387350" cy="365125"/>
          </a:xfrm>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12481161"/>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308100"/>
            <a:ext cx="7886700" cy="2298700"/>
          </a:xfrm>
        </p:spPr>
        <p:txBody>
          <a:bodyPr anchor="b">
            <a:normAutofit/>
          </a:bodyPr>
          <a:lstStyle>
            <a:lvl1pPr algn="ctr">
              <a:defRPr sz="48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35400"/>
            <a:ext cx="7886700" cy="2254251"/>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09581786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91C346-201C-44F2-911E-4E8939BA39AA}"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46395270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F45898-DD15-4A2F-8753-30ABCD8BEF53}" type="datetime1">
              <a:rPr lang="en-US" smtClean="0"/>
              <a:t>12/21/2015</a:t>
            </a:fld>
            <a:endParaRPr lang="en-US"/>
          </a:p>
        </p:txBody>
      </p:sp>
      <p:sp>
        <p:nvSpPr>
          <p:cNvPr id="8" name="Footer Placeholder 7"/>
          <p:cNvSpPr>
            <a:spLocks noGrp="1"/>
          </p:cNvSpPr>
          <p:nvPr>
            <p:ph type="ftr" sz="quarter" idx="11"/>
          </p:nvPr>
        </p:nvSpPr>
        <p:spPr/>
        <p:txBody>
          <a:bodyPr/>
          <a:lstStyle/>
          <a:p>
            <a:r>
              <a:rPr lang="en-US" smtClean="0"/>
              <a:t>The CFO's Dilemma - Proactive Next Steps</a:t>
            </a:r>
            <a:endParaRPr lang="en-US"/>
          </a:p>
        </p:txBody>
      </p:sp>
      <p:sp>
        <p:nvSpPr>
          <p:cNvPr id="9" name="Slide Number Placeholder 8"/>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80777994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5A40BA-1719-40E9-BC7B-526826B86861}" type="datetime1">
              <a:rPr lang="en-US" smtClean="0"/>
              <a:t>12/21/2015</a:t>
            </a:fld>
            <a:endParaRPr lang="en-US"/>
          </a:p>
        </p:txBody>
      </p:sp>
      <p:sp>
        <p:nvSpPr>
          <p:cNvPr id="4" name="Footer Placeholder 3"/>
          <p:cNvSpPr>
            <a:spLocks noGrp="1"/>
          </p:cNvSpPr>
          <p:nvPr>
            <p:ph type="ftr" sz="quarter" idx="11"/>
          </p:nvPr>
        </p:nvSpPr>
        <p:spPr/>
        <p:txBody>
          <a:bodyPr/>
          <a:lstStyle/>
          <a:p>
            <a:r>
              <a:rPr lang="en-US" smtClean="0"/>
              <a:t>The CFO's Dilemma - Proactive Next Steps</a:t>
            </a:r>
            <a:endParaRPr lang="en-US"/>
          </a:p>
        </p:txBody>
      </p:sp>
      <p:sp>
        <p:nvSpPr>
          <p:cNvPr id="5" name="Slide Number Placeholder 4"/>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847769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6E6E8-1613-4124-B418-B5D5604779EF}" type="datetime1">
              <a:rPr lang="en-US" smtClean="0"/>
              <a:t>12/21/2015</a:t>
            </a:fld>
            <a:endParaRPr lang="en-US"/>
          </a:p>
        </p:txBody>
      </p:sp>
      <p:sp>
        <p:nvSpPr>
          <p:cNvPr id="3" name="Footer Placeholder 2"/>
          <p:cNvSpPr>
            <a:spLocks noGrp="1"/>
          </p:cNvSpPr>
          <p:nvPr>
            <p:ph type="ftr" sz="quarter" idx="11"/>
          </p:nvPr>
        </p:nvSpPr>
        <p:spPr/>
        <p:txBody>
          <a:bodyPr/>
          <a:lstStyle/>
          <a:p>
            <a:r>
              <a:rPr lang="en-US" smtClean="0"/>
              <a:t>The CFO's Dilemma - Proactive Next Steps</a:t>
            </a:r>
            <a:endParaRPr lang="en-US"/>
          </a:p>
        </p:txBody>
      </p:sp>
      <p:sp>
        <p:nvSpPr>
          <p:cNvPr id="4" name="Slide Number Placeholder 3"/>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387039055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54DEA5-4E86-41E8-AE36-09ADE01F1A04}"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0369533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FF7AA-1D40-4126-8C7F-29C20639927D}"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76919615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0FB5AE-FC3E-465A-BC40-630E83419D61}"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902391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F45898-DD15-4A2F-8753-30ABCD8BEF53}" type="datetime1">
              <a:rPr lang="en-US" smtClean="0"/>
              <a:t>12/21/2015</a:t>
            </a:fld>
            <a:endParaRPr lang="en-US"/>
          </a:p>
        </p:txBody>
      </p:sp>
      <p:sp>
        <p:nvSpPr>
          <p:cNvPr id="8" name="Footer Placeholder 7"/>
          <p:cNvSpPr>
            <a:spLocks noGrp="1"/>
          </p:cNvSpPr>
          <p:nvPr>
            <p:ph type="ftr" sz="quarter" idx="11"/>
          </p:nvPr>
        </p:nvSpPr>
        <p:spPr/>
        <p:txBody>
          <a:bodyPr/>
          <a:lstStyle/>
          <a:p>
            <a:r>
              <a:rPr lang="en-US" smtClean="0"/>
              <a:t>The CFO's Dilemma - Proactive Next Steps</a:t>
            </a:r>
            <a:endParaRPr lang="en-US"/>
          </a:p>
        </p:txBody>
      </p:sp>
      <p:sp>
        <p:nvSpPr>
          <p:cNvPr id="9" name="Slide Number Placeholder 8"/>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80777994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6D5BA7-ED7F-4A32-A538-B67F9176C675}"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5917754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0663" y="1631950"/>
            <a:ext cx="4237037"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631950"/>
            <a:ext cx="4238625"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142175796"/>
      </p:ext>
    </p:extLst>
  </p:cSld>
  <p:clrMapOvr>
    <a:masterClrMapping/>
  </p:clrMapOvr>
  <p:hf hd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0663" y="1631950"/>
            <a:ext cx="8628062" cy="4549775"/>
          </a:xfrm>
        </p:spPr>
        <p:txBody>
          <a:bodyPr/>
          <a:lstStyle/>
          <a:p>
            <a:pPr lvl="0"/>
            <a:endParaRPr lang="en-US" noProof="0" smtClean="0"/>
          </a:p>
        </p:txBody>
      </p:sp>
      <p:sp>
        <p:nvSpPr>
          <p:cNvPr id="4"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219352932"/>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05063"/>
            <a:ext cx="7772400" cy="1811337"/>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143000" y="4406900"/>
            <a:ext cx="6858000" cy="21336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Rectangle 6"/>
          <p:cNvSpPr/>
          <p:nvPr/>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
        <p:nvSpPr>
          <p:cNvPr id="16" name="Rectangle 15"/>
          <p:cNvSpPr/>
          <p:nvPr userDrawn="1"/>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23" name="Picture 2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24"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userDrawn="1"/>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Tree>
    <p:extLst>
      <p:ext uri="{BB962C8B-B14F-4D97-AF65-F5344CB8AC3E}">
        <p14:creationId xmlns:p14="http://schemas.microsoft.com/office/powerpoint/2010/main" val="184751536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87775" y="6356351"/>
            <a:ext cx="962025" cy="365125"/>
          </a:xfrm>
        </p:spPr>
        <p:txBody>
          <a:bodyPr/>
          <a:lstStyle/>
          <a:p>
            <a:fld id="{238D41E3-DBFA-42CB-9508-1618B21ECF39}" type="datetime1">
              <a:rPr lang="en-US" smtClean="0"/>
              <a:t>12/21/2015</a:t>
            </a:fld>
            <a:endParaRPr lang="en-US"/>
          </a:p>
        </p:txBody>
      </p:sp>
      <p:sp>
        <p:nvSpPr>
          <p:cNvPr id="5" name="Footer Placeholder 4"/>
          <p:cNvSpPr>
            <a:spLocks noGrp="1"/>
          </p:cNvSpPr>
          <p:nvPr>
            <p:ph type="ftr" sz="quarter" idx="11"/>
          </p:nvPr>
        </p:nvSpPr>
        <p:spPr>
          <a:xfrm>
            <a:off x="5149850" y="6356351"/>
            <a:ext cx="3086100" cy="365125"/>
          </a:xfrm>
        </p:spPr>
        <p:txBody>
          <a:bodyPr/>
          <a:lstStyle>
            <a:lvl1pPr algn="r">
              <a:defRPr/>
            </a:lvl1pPr>
          </a:lstStyle>
          <a:p>
            <a:r>
              <a:rPr lang="en-US" smtClean="0"/>
              <a:t>The CFO's Dilemma - Proactive Next Steps</a:t>
            </a:r>
            <a:endParaRPr lang="en-US" dirty="0"/>
          </a:p>
        </p:txBody>
      </p:sp>
      <p:sp>
        <p:nvSpPr>
          <p:cNvPr id="6" name="Slide Number Placeholder 5"/>
          <p:cNvSpPr>
            <a:spLocks noGrp="1"/>
          </p:cNvSpPr>
          <p:nvPr>
            <p:ph type="sldNum" sz="quarter" idx="12"/>
          </p:nvPr>
        </p:nvSpPr>
        <p:spPr>
          <a:xfrm>
            <a:off x="8267700" y="6356351"/>
            <a:ext cx="387350" cy="365125"/>
          </a:xfrm>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12481161"/>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308100"/>
            <a:ext cx="7886700" cy="2298700"/>
          </a:xfrm>
        </p:spPr>
        <p:txBody>
          <a:bodyPr anchor="b">
            <a:normAutofit/>
          </a:bodyPr>
          <a:lstStyle>
            <a:lvl1pPr algn="ctr">
              <a:defRPr sz="48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35400"/>
            <a:ext cx="7886700" cy="2254251"/>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09581786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91C346-201C-44F2-911E-4E8939BA39AA}"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46395270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F45898-DD15-4A2F-8753-30ABCD8BEF53}" type="datetime1">
              <a:rPr lang="en-US" smtClean="0"/>
              <a:t>12/21/2015</a:t>
            </a:fld>
            <a:endParaRPr lang="en-US"/>
          </a:p>
        </p:txBody>
      </p:sp>
      <p:sp>
        <p:nvSpPr>
          <p:cNvPr id="8" name="Footer Placeholder 7"/>
          <p:cNvSpPr>
            <a:spLocks noGrp="1"/>
          </p:cNvSpPr>
          <p:nvPr>
            <p:ph type="ftr" sz="quarter" idx="11"/>
          </p:nvPr>
        </p:nvSpPr>
        <p:spPr/>
        <p:txBody>
          <a:bodyPr/>
          <a:lstStyle/>
          <a:p>
            <a:r>
              <a:rPr lang="en-US" smtClean="0"/>
              <a:t>The CFO's Dilemma - Proactive Next Steps</a:t>
            </a:r>
            <a:endParaRPr lang="en-US"/>
          </a:p>
        </p:txBody>
      </p:sp>
      <p:sp>
        <p:nvSpPr>
          <p:cNvPr id="9" name="Slide Number Placeholder 8"/>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80777994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5A40BA-1719-40E9-BC7B-526826B86861}" type="datetime1">
              <a:rPr lang="en-US" smtClean="0"/>
              <a:t>12/21/2015</a:t>
            </a:fld>
            <a:endParaRPr lang="en-US"/>
          </a:p>
        </p:txBody>
      </p:sp>
      <p:sp>
        <p:nvSpPr>
          <p:cNvPr id="4" name="Footer Placeholder 3"/>
          <p:cNvSpPr>
            <a:spLocks noGrp="1"/>
          </p:cNvSpPr>
          <p:nvPr>
            <p:ph type="ftr" sz="quarter" idx="11"/>
          </p:nvPr>
        </p:nvSpPr>
        <p:spPr/>
        <p:txBody>
          <a:bodyPr/>
          <a:lstStyle/>
          <a:p>
            <a:r>
              <a:rPr lang="en-US" smtClean="0"/>
              <a:t>The CFO's Dilemma - Proactive Next Steps</a:t>
            </a:r>
            <a:endParaRPr lang="en-US"/>
          </a:p>
        </p:txBody>
      </p:sp>
      <p:sp>
        <p:nvSpPr>
          <p:cNvPr id="5" name="Slide Number Placeholder 4"/>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847769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6E6E8-1613-4124-B418-B5D5604779EF}" type="datetime1">
              <a:rPr lang="en-US" smtClean="0"/>
              <a:t>12/21/2015</a:t>
            </a:fld>
            <a:endParaRPr lang="en-US"/>
          </a:p>
        </p:txBody>
      </p:sp>
      <p:sp>
        <p:nvSpPr>
          <p:cNvPr id="3" name="Footer Placeholder 2"/>
          <p:cNvSpPr>
            <a:spLocks noGrp="1"/>
          </p:cNvSpPr>
          <p:nvPr>
            <p:ph type="ftr" sz="quarter" idx="11"/>
          </p:nvPr>
        </p:nvSpPr>
        <p:spPr/>
        <p:txBody>
          <a:bodyPr/>
          <a:lstStyle/>
          <a:p>
            <a:r>
              <a:rPr lang="en-US" smtClean="0"/>
              <a:t>The CFO's Dilemma - Proactive Next Steps</a:t>
            </a:r>
            <a:endParaRPr lang="en-US"/>
          </a:p>
        </p:txBody>
      </p:sp>
      <p:sp>
        <p:nvSpPr>
          <p:cNvPr id="4" name="Slide Number Placeholder 3"/>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3870390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5A40BA-1719-40E9-BC7B-526826B86861}" type="datetime1">
              <a:rPr lang="en-US" smtClean="0"/>
              <a:t>12/21/2015</a:t>
            </a:fld>
            <a:endParaRPr lang="en-US"/>
          </a:p>
        </p:txBody>
      </p:sp>
      <p:sp>
        <p:nvSpPr>
          <p:cNvPr id="4" name="Footer Placeholder 3"/>
          <p:cNvSpPr>
            <a:spLocks noGrp="1"/>
          </p:cNvSpPr>
          <p:nvPr>
            <p:ph type="ftr" sz="quarter" idx="11"/>
          </p:nvPr>
        </p:nvSpPr>
        <p:spPr/>
        <p:txBody>
          <a:bodyPr/>
          <a:lstStyle/>
          <a:p>
            <a:r>
              <a:rPr lang="en-US" smtClean="0"/>
              <a:t>The CFO's Dilemma - Proactive Next Steps</a:t>
            </a:r>
            <a:endParaRPr lang="en-US"/>
          </a:p>
        </p:txBody>
      </p:sp>
      <p:sp>
        <p:nvSpPr>
          <p:cNvPr id="5" name="Slide Number Placeholder 4"/>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847769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54DEA5-4E86-41E8-AE36-09ADE01F1A04}"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0369533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FF7AA-1D40-4126-8C7F-29C20639927D}"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76919615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0FB5AE-FC3E-465A-BC40-630E83419D61}"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90239160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6D5BA7-ED7F-4A32-A538-B67F9176C675}"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5917754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0663" y="1631950"/>
            <a:ext cx="4237037"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631950"/>
            <a:ext cx="4238625"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142175796"/>
      </p:ext>
    </p:extLst>
  </p:cSld>
  <p:clrMapOvr>
    <a:masterClrMapping/>
  </p:clrMapOvr>
  <p:hf hdr="0" dt="0"/>
</p:sldLayout>
</file>

<file path=ppt/slideLayouts/slideLayout6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0663" y="1631950"/>
            <a:ext cx="8628062" cy="4549775"/>
          </a:xfrm>
        </p:spPr>
        <p:txBody>
          <a:bodyPr/>
          <a:lstStyle/>
          <a:p>
            <a:pPr lvl="0"/>
            <a:endParaRPr lang="en-US" noProof="0" smtClean="0"/>
          </a:p>
        </p:txBody>
      </p:sp>
      <p:sp>
        <p:nvSpPr>
          <p:cNvPr id="4"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219352932"/>
      </p:ext>
    </p:extLst>
  </p:cSld>
  <p:clrMapOvr>
    <a:masterClrMapping/>
  </p:clrMapOvr>
  <p:hf hdr="0" dt="0"/>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Text ">
    <p:spTree>
      <p:nvGrpSpPr>
        <p:cNvPr id="1" name=""/>
        <p:cNvGrpSpPr/>
        <p:nvPr/>
      </p:nvGrpSpPr>
      <p:grpSpPr>
        <a:xfrm>
          <a:off x="0" y="0"/>
          <a:ext cx="0" cy="0"/>
          <a:chOff x="0" y="0"/>
          <a:chExt cx="0" cy="0"/>
        </a:xfrm>
      </p:grpSpPr>
      <p:sp>
        <p:nvSpPr>
          <p:cNvPr id="12" name="Content Placeholder 11"/>
          <p:cNvSpPr>
            <a:spLocks noGrp="1"/>
          </p:cNvSpPr>
          <p:nvPr>
            <p:ph sz="quarter" idx="13"/>
          </p:nvPr>
        </p:nvSpPr>
        <p:spPr>
          <a:xfrm>
            <a:off x="831273" y="1914806"/>
            <a:ext cx="7481455" cy="3732959"/>
          </a:xfrm>
        </p:spPr>
        <p:txBody>
          <a:bodyPr/>
          <a:lstStyle>
            <a:lvl2pPr marL="311821">
              <a:defRPr/>
            </a:lvl2pPr>
            <a:lvl3pPr marL="516967">
              <a:defRPr/>
            </a:lvl3pPr>
            <a:lvl4pPr marL="722113">
              <a:defRPr/>
            </a:lvl4pPr>
            <a:lvl5pPr marL="92725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p:nvPr userDrawn="1"/>
        </p:nvSpPr>
        <p:spPr>
          <a:xfrm>
            <a:off x="415637" y="403412"/>
            <a:ext cx="8312727" cy="11134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2058" tIns="41029" rIns="82058" bIns="41029" rtlCol="0" anchor="ctr"/>
          <a:lstStyle/>
          <a:p>
            <a:pPr algn="ctr"/>
            <a:endParaRPr lang="en-US" dirty="0"/>
          </a:p>
        </p:txBody>
      </p:sp>
      <p:sp>
        <p:nvSpPr>
          <p:cNvPr id="2" name="Title 1"/>
          <p:cNvSpPr>
            <a:spLocks noGrp="1"/>
          </p:cNvSpPr>
          <p:nvPr>
            <p:ph type="title" hasCustomPrompt="1"/>
          </p:nvPr>
        </p:nvSpPr>
        <p:spPr/>
        <p:txBody>
          <a:bodyPr lIns="0" tIns="0" rIns="0" bIns="0"/>
          <a:lstStyle>
            <a:lvl1pPr>
              <a:defRPr>
                <a:solidFill>
                  <a:schemeClr val="bg1"/>
                </a:solidFill>
              </a:defRPr>
            </a:lvl1pPr>
          </a:lstStyle>
          <a:p>
            <a:r>
              <a:rPr lang="en-US" dirty="0" smtClean="0"/>
              <a:t>Title</a:t>
            </a:r>
            <a:endParaRPr lang="en-US" dirty="0"/>
          </a:p>
        </p:txBody>
      </p:sp>
      <p:sp>
        <p:nvSpPr>
          <p:cNvPr id="3" name="Footer Placeholder 2"/>
          <p:cNvSpPr>
            <a:spLocks noGrp="1"/>
          </p:cNvSpPr>
          <p:nvPr>
            <p:ph type="ftr" sz="quarter" idx="10"/>
          </p:nvPr>
        </p:nvSpPr>
        <p:spPr/>
        <p:txBody>
          <a:bodyPr/>
          <a:lstStyle/>
          <a:p>
            <a:r>
              <a:rPr lang="en-US" dirty="0" smtClean="0"/>
              <a:t>Gibson Dunn: Presentation to Client Name</a:t>
            </a:r>
            <a:endParaRPr lang="en-US" dirty="0"/>
          </a:p>
        </p:txBody>
      </p:sp>
      <p:sp>
        <p:nvSpPr>
          <p:cNvPr id="4" name="Slide Number Placeholder 3"/>
          <p:cNvSpPr>
            <a:spLocks noGrp="1"/>
          </p:cNvSpPr>
          <p:nvPr>
            <p:ph type="sldNum" sz="quarter" idx="11"/>
          </p:nvPr>
        </p:nvSpPr>
        <p:spPr/>
        <p:txBody>
          <a:bodyPr/>
          <a:lstStyle/>
          <a:p>
            <a:fld id="{30A836C0-7622-445A-9112-AD7284E076EE}" type="slidenum">
              <a:rPr lang="en-US" smtClean="0"/>
              <a:pPr/>
              <a:t>‹#›</a:t>
            </a:fld>
            <a:endParaRPr lang="en-US" dirty="0"/>
          </a:p>
        </p:txBody>
      </p:sp>
    </p:spTree>
    <p:extLst>
      <p:ext uri="{BB962C8B-B14F-4D97-AF65-F5344CB8AC3E}">
        <p14:creationId xmlns:p14="http://schemas.microsoft.com/office/powerpoint/2010/main" val="155964410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Content-Comparison-Image-Heade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t>Gibson Dunn: Presentation to Client Name</a:t>
            </a:r>
            <a:endParaRPr lang="en-US" dirty="0"/>
          </a:p>
        </p:txBody>
      </p:sp>
      <p:sp>
        <p:nvSpPr>
          <p:cNvPr id="4" name="Slide Number Placeholder 3"/>
          <p:cNvSpPr>
            <a:spLocks noGrp="1"/>
          </p:cNvSpPr>
          <p:nvPr>
            <p:ph type="sldNum" sz="quarter" idx="11"/>
          </p:nvPr>
        </p:nvSpPr>
        <p:spPr/>
        <p:txBody>
          <a:bodyPr/>
          <a:lstStyle/>
          <a:p>
            <a:fld id="{30A836C0-7622-445A-9112-AD7284E076EE}" type="slidenum">
              <a:rPr lang="en-US" smtClean="0"/>
              <a:pPr/>
              <a:t>‹#›</a:t>
            </a:fld>
            <a:endParaRPr lang="en-US" dirty="0"/>
          </a:p>
        </p:txBody>
      </p:sp>
      <p:sp>
        <p:nvSpPr>
          <p:cNvPr id="10" name="Text Placeholder 9"/>
          <p:cNvSpPr>
            <a:spLocks noGrp="1"/>
          </p:cNvSpPr>
          <p:nvPr>
            <p:ph type="body" sz="quarter" idx="13" hasCustomPrompt="1"/>
          </p:nvPr>
        </p:nvSpPr>
        <p:spPr>
          <a:xfrm>
            <a:off x="831273" y="1920240"/>
            <a:ext cx="3532909" cy="306593"/>
          </a:xfrm>
        </p:spPr>
        <p:txBody>
          <a:bodyPr/>
          <a:lstStyle>
            <a:lvl1pPr marL="0" indent="0">
              <a:lnSpc>
                <a:spcPts val="2423"/>
              </a:lnSpc>
              <a:buNone/>
              <a:defRPr sz="2200">
                <a:latin typeface="+mj-lt"/>
              </a:defRPr>
            </a:lvl1pPr>
            <a:lvl2pPr marL="0" indent="0">
              <a:lnSpc>
                <a:spcPts val="2423"/>
              </a:lnSpc>
              <a:buNone/>
              <a:defRPr sz="2200">
                <a:latin typeface="+mj-lt"/>
              </a:defRPr>
            </a:lvl2pPr>
            <a:lvl3pPr marL="0" indent="0">
              <a:lnSpc>
                <a:spcPts val="2423"/>
              </a:lnSpc>
              <a:buNone/>
              <a:defRPr sz="2200">
                <a:latin typeface="+mj-lt"/>
              </a:defRPr>
            </a:lvl3pPr>
            <a:lvl4pPr marL="0" indent="0">
              <a:lnSpc>
                <a:spcPts val="2423"/>
              </a:lnSpc>
              <a:buNone/>
              <a:defRPr sz="2200">
                <a:latin typeface="+mj-lt"/>
              </a:defRPr>
            </a:lvl4pPr>
            <a:lvl5pPr marL="0" indent="0">
              <a:lnSpc>
                <a:spcPts val="2423"/>
              </a:lnSpc>
              <a:buNone/>
              <a:defRPr sz="2200">
                <a:latin typeface="+mj-lt"/>
              </a:defRPr>
            </a:lvl5pPr>
          </a:lstStyle>
          <a:p>
            <a:pPr lvl="0"/>
            <a:r>
              <a:rPr lang="en-US" dirty="0" smtClean="0"/>
              <a:t>Subtitle or Pull Quote</a:t>
            </a:r>
            <a:endParaRPr lang="en-US" dirty="0"/>
          </a:p>
        </p:txBody>
      </p:sp>
      <p:sp>
        <p:nvSpPr>
          <p:cNvPr id="8" name="Text Placeholder 9"/>
          <p:cNvSpPr>
            <a:spLocks noGrp="1"/>
          </p:cNvSpPr>
          <p:nvPr>
            <p:ph type="body" sz="quarter" idx="14" hasCustomPrompt="1"/>
          </p:nvPr>
        </p:nvSpPr>
        <p:spPr>
          <a:xfrm>
            <a:off x="4779818" y="1920240"/>
            <a:ext cx="3532909" cy="306593"/>
          </a:xfrm>
        </p:spPr>
        <p:txBody>
          <a:bodyPr/>
          <a:lstStyle>
            <a:lvl1pPr marL="0" indent="0">
              <a:lnSpc>
                <a:spcPts val="2423"/>
              </a:lnSpc>
              <a:buNone/>
              <a:defRPr sz="2200">
                <a:latin typeface="+mj-lt"/>
              </a:defRPr>
            </a:lvl1pPr>
            <a:lvl2pPr marL="0" indent="0">
              <a:lnSpc>
                <a:spcPts val="2423"/>
              </a:lnSpc>
              <a:buNone/>
              <a:defRPr sz="2200">
                <a:latin typeface="+mj-lt"/>
              </a:defRPr>
            </a:lvl2pPr>
            <a:lvl3pPr marL="0" indent="0">
              <a:lnSpc>
                <a:spcPts val="2423"/>
              </a:lnSpc>
              <a:buNone/>
              <a:defRPr sz="2200">
                <a:latin typeface="+mj-lt"/>
              </a:defRPr>
            </a:lvl3pPr>
            <a:lvl4pPr marL="0" indent="0">
              <a:lnSpc>
                <a:spcPts val="2423"/>
              </a:lnSpc>
              <a:buNone/>
              <a:defRPr sz="2200">
                <a:latin typeface="+mj-lt"/>
              </a:defRPr>
            </a:lvl4pPr>
            <a:lvl5pPr marL="0" indent="0">
              <a:lnSpc>
                <a:spcPts val="2423"/>
              </a:lnSpc>
              <a:buNone/>
              <a:defRPr sz="2200">
                <a:latin typeface="+mj-lt"/>
              </a:defRPr>
            </a:lvl5pPr>
          </a:lstStyle>
          <a:p>
            <a:pPr lvl="0"/>
            <a:r>
              <a:rPr lang="en-US" dirty="0" smtClean="0"/>
              <a:t>Subtitle or Pull Quote</a:t>
            </a: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5637" y="404757"/>
            <a:ext cx="8312727" cy="1110727"/>
          </a:xfrm>
          <a:prstGeom prst="rect">
            <a:avLst/>
          </a:prstGeom>
        </p:spPr>
      </p:pic>
      <p:sp>
        <p:nvSpPr>
          <p:cNvPr id="12" name="Title 1"/>
          <p:cNvSpPr>
            <a:spLocks noGrp="1"/>
          </p:cNvSpPr>
          <p:nvPr>
            <p:ph type="title" hasCustomPrompt="1"/>
          </p:nvPr>
        </p:nvSpPr>
        <p:spPr>
          <a:xfrm>
            <a:off x="831273" y="806824"/>
            <a:ext cx="7065818" cy="306593"/>
          </a:xfrm>
        </p:spPr>
        <p:txBody>
          <a:bodyPr lIns="0" tIns="0" rIns="0" bIns="0"/>
          <a:lstStyle>
            <a:lvl1pPr>
              <a:defRPr>
                <a:solidFill>
                  <a:schemeClr val="bg1"/>
                </a:solidFill>
              </a:defRPr>
            </a:lvl1pPr>
          </a:lstStyle>
          <a:p>
            <a:r>
              <a:rPr lang="en-US" dirty="0" smtClean="0"/>
              <a:t>Title</a:t>
            </a:r>
            <a:endParaRPr lang="en-US" dirty="0"/>
          </a:p>
        </p:txBody>
      </p:sp>
      <p:sp>
        <p:nvSpPr>
          <p:cNvPr id="13" name="Rectangle 12"/>
          <p:cNvSpPr/>
          <p:nvPr userDrawn="1"/>
        </p:nvSpPr>
        <p:spPr>
          <a:xfrm>
            <a:off x="415637" y="1411941"/>
            <a:ext cx="8312727" cy="104887"/>
          </a:xfrm>
          <a:prstGeom prst="rect">
            <a:avLst/>
          </a:prstGeom>
          <a:solidFill>
            <a:schemeClr val="tx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2058" tIns="41029" rIns="82058" bIns="41029" rtlCol="0" anchor="ctr"/>
          <a:lstStyle/>
          <a:p>
            <a:pPr algn="ctr"/>
            <a:endParaRPr lang="en-US" dirty="0"/>
          </a:p>
        </p:txBody>
      </p:sp>
      <p:sp>
        <p:nvSpPr>
          <p:cNvPr id="14" name="Content Placeholder 11"/>
          <p:cNvSpPr>
            <a:spLocks noGrp="1"/>
          </p:cNvSpPr>
          <p:nvPr>
            <p:ph sz="quarter" idx="16"/>
          </p:nvPr>
        </p:nvSpPr>
        <p:spPr>
          <a:xfrm>
            <a:off x="831273" y="2420471"/>
            <a:ext cx="3532909" cy="3227294"/>
          </a:xfrm>
        </p:spPr>
        <p:txBody>
          <a:bodyPr/>
          <a:lstStyle>
            <a:lvl2pPr marL="311821">
              <a:defRPr/>
            </a:lvl2pPr>
            <a:lvl3pPr marL="516967">
              <a:defRPr/>
            </a:lvl3pPr>
            <a:lvl4pPr marL="722113">
              <a:defRPr/>
            </a:lvl4pPr>
            <a:lvl5pPr marL="92725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11"/>
          <p:cNvSpPr>
            <a:spLocks noGrp="1"/>
          </p:cNvSpPr>
          <p:nvPr>
            <p:ph sz="quarter" idx="17"/>
          </p:nvPr>
        </p:nvSpPr>
        <p:spPr>
          <a:xfrm>
            <a:off x="4779818" y="2420471"/>
            <a:ext cx="3532909" cy="3227294"/>
          </a:xfrm>
        </p:spPr>
        <p:txBody>
          <a:bodyPr/>
          <a:lstStyle>
            <a:lvl2pPr marL="311821">
              <a:defRPr/>
            </a:lvl2pPr>
            <a:lvl3pPr marL="516967">
              <a:defRPr/>
            </a:lvl3pPr>
            <a:lvl4pPr marL="722113">
              <a:defRPr/>
            </a:lvl4pPr>
            <a:lvl5pPr marL="92725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59910041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05063"/>
            <a:ext cx="7772400" cy="1811337"/>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143000" y="4406900"/>
            <a:ext cx="6858000" cy="21336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Rectangle 6"/>
          <p:cNvSpPr/>
          <p:nvPr/>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
        <p:nvSpPr>
          <p:cNvPr id="16" name="Rectangle 15"/>
          <p:cNvSpPr/>
          <p:nvPr userDrawn="1"/>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23" name="Picture 2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24"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userDrawn="1"/>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Tree>
    <p:extLst>
      <p:ext uri="{BB962C8B-B14F-4D97-AF65-F5344CB8AC3E}">
        <p14:creationId xmlns:p14="http://schemas.microsoft.com/office/powerpoint/2010/main" val="184751536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87775" y="6356351"/>
            <a:ext cx="962025" cy="365125"/>
          </a:xfrm>
        </p:spPr>
        <p:txBody>
          <a:bodyPr/>
          <a:lstStyle/>
          <a:p>
            <a:fld id="{238D41E3-DBFA-42CB-9508-1618B21ECF39}" type="datetime1">
              <a:rPr lang="en-US" smtClean="0"/>
              <a:t>12/21/2015</a:t>
            </a:fld>
            <a:endParaRPr lang="en-US"/>
          </a:p>
        </p:txBody>
      </p:sp>
      <p:sp>
        <p:nvSpPr>
          <p:cNvPr id="5" name="Footer Placeholder 4"/>
          <p:cNvSpPr>
            <a:spLocks noGrp="1"/>
          </p:cNvSpPr>
          <p:nvPr>
            <p:ph type="ftr" sz="quarter" idx="11"/>
          </p:nvPr>
        </p:nvSpPr>
        <p:spPr>
          <a:xfrm>
            <a:off x="5149850" y="6356351"/>
            <a:ext cx="3086100" cy="365125"/>
          </a:xfrm>
        </p:spPr>
        <p:txBody>
          <a:bodyPr/>
          <a:lstStyle>
            <a:lvl1pPr algn="r">
              <a:defRPr/>
            </a:lvl1pPr>
          </a:lstStyle>
          <a:p>
            <a:r>
              <a:rPr lang="en-US" smtClean="0"/>
              <a:t>The CFO's Dilemma - Proactive Next Steps</a:t>
            </a:r>
            <a:endParaRPr lang="en-US" dirty="0"/>
          </a:p>
        </p:txBody>
      </p:sp>
      <p:sp>
        <p:nvSpPr>
          <p:cNvPr id="6" name="Slide Number Placeholder 5"/>
          <p:cNvSpPr>
            <a:spLocks noGrp="1"/>
          </p:cNvSpPr>
          <p:nvPr>
            <p:ph type="sldNum" sz="quarter" idx="12"/>
          </p:nvPr>
        </p:nvSpPr>
        <p:spPr>
          <a:xfrm>
            <a:off x="8267700" y="6356351"/>
            <a:ext cx="387350" cy="365125"/>
          </a:xfrm>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1248116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6E6E8-1613-4124-B418-B5D5604779EF}" type="datetime1">
              <a:rPr lang="en-US" smtClean="0"/>
              <a:t>12/21/2015</a:t>
            </a:fld>
            <a:endParaRPr lang="en-US"/>
          </a:p>
        </p:txBody>
      </p:sp>
      <p:sp>
        <p:nvSpPr>
          <p:cNvPr id="3" name="Footer Placeholder 2"/>
          <p:cNvSpPr>
            <a:spLocks noGrp="1"/>
          </p:cNvSpPr>
          <p:nvPr>
            <p:ph type="ftr" sz="quarter" idx="11"/>
          </p:nvPr>
        </p:nvSpPr>
        <p:spPr/>
        <p:txBody>
          <a:bodyPr/>
          <a:lstStyle/>
          <a:p>
            <a:r>
              <a:rPr lang="en-US" smtClean="0"/>
              <a:t>The CFO's Dilemma - Proactive Next Steps</a:t>
            </a:r>
            <a:endParaRPr lang="en-US"/>
          </a:p>
        </p:txBody>
      </p:sp>
      <p:sp>
        <p:nvSpPr>
          <p:cNvPr id="4" name="Slide Number Placeholder 3"/>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387039055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308100"/>
            <a:ext cx="7886700" cy="2298700"/>
          </a:xfrm>
        </p:spPr>
        <p:txBody>
          <a:bodyPr anchor="b">
            <a:normAutofit/>
          </a:bodyPr>
          <a:lstStyle>
            <a:lvl1pPr algn="ctr">
              <a:defRPr sz="48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35400"/>
            <a:ext cx="7886700" cy="2254251"/>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09581786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91C346-201C-44F2-911E-4E8939BA39AA}"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46395270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F45898-DD15-4A2F-8753-30ABCD8BEF53}" type="datetime1">
              <a:rPr lang="en-US" smtClean="0"/>
              <a:t>12/21/2015</a:t>
            </a:fld>
            <a:endParaRPr lang="en-US"/>
          </a:p>
        </p:txBody>
      </p:sp>
      <p:sp>
        <p:nvSpPr>
          <p:cNvPr id="8" name="Footer Placeholder 7"/>
          <p:cNvSpPr>
            <a:spLocks noGrp="1"/>
          </p:cNvSpPr>
          <p:nvPr>
            <p:ph type="ftr" sz="quarter" idx="11"/>
          </p:nvPr>
        </p:nvSpPr>
        <p:spPr/>
        <p:txBody>
          <a:bodyPr/>
          <a:lstStyle/>
          <a:p>
            <a:r>
              <a:rPr lang="en-US" smtClean="0"/>
              <a:t>The CFO's Dilemma - Proactive Next Steps</a:t>
            </a:r>
            <a:endParaRPr lang="en-US"/>
          </a:p>
        </p:txBody>
      </p:sp>
      <p:sp>
        <p:nvSpPr>
          <p:cNvPr id="9" name="Slide Number Placeholder 8"/>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80777994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5A40BA-1719-40E9-BC7B-526826B86861}" type="datetime1">
              <a:rPr lang="en-US" smtClean="0"/>
              <a:t>12/21/2015</a:t>
            </a:fld>
            <a:endParaRPr lang="en-US"/>
          </a:p>
        </p:txBody>
      </p:sp>
      <p:sp>
        <p:nvSpPr>
          <p:cNvPr id="4" name="Footer Placeholder 3"/>
          <p:cNvSpPr>
            <a:spLocks noGrp="1"/>
          </p:cNvSpPr>
          <p:nvPr>
            <p:ph type="ftr" sz="quarter" idx="11"/>
          </p:nvPr>
        </p:nvSpPr>
        <p:spPr/>
        <p:txBody>
          <a:bodyPr/>
          <a:lstStyle/>
          <a:p>
            <a:r>
              <a:rPr lang="en-US" smtClean="0"/>
              <a:t>The CFO's Dilemma - Proactive Next Steps</a:t>
            </a:r>
            <a:endParaRPr lang="en-US"/>
          </a:p>
        </p:txBody>
      </p:sp>
      <p:sp>
        <p:nvSpPr>
          <p:cNvPr id="5" name="Slide Number Placeholder 4"/>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847769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6E6E8-1613-4124-B418-B5D5604779EF}" type="datetime1">
              <a:rPr lang="en-US" smtClean="0"/>
              <a:t>12/21/2015</a:t>
            </a:fld>
            <a:endParaRPr lang="en-US"/>
          </a:p>
        </p:txBody>
      </p:sp>
      <p:sp>
        <p:nvSpPr>
          <p:cNvPr id="3" name="Footer Placeholder 2"/>
          <p:cNvSpPr>
            <a:spLocks noGrp="1"/>
          </p:cNvSpPr>
          <p:nvPr>
            <p:ph type="ftr" sz="quarter" idx="11"/>
          </p:nvPr>
        </p:nvSpPr>
        <p:spPr/>
        <p:txBody>
          <a:bodyPr/>
          <a:lstStyle/>
          <a:p>
            <a:r>
              <a:rPr lang="en-US" smtClean="0"/>
              <a:t>The CFO's Dilemma - Proactive Next Steps</a:t>
            </a:r>
            <a:endParaRPr lang="en-US"/>
          </a:p>
        </p:txBody>
      </p:sp>
      <p:sp>
        <p:nvSpPr>
          <p:cNvPr id="4" name="Slide Number Placeholder 3"/>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38703905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54DEA5-4E86-41E8-AE36-09ADE01F1A04}"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0369533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FF7AA-1D40-4126-8C7F-29C20639927D}"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76919615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0FB5AE-FC3E-465A-BC40-630E83419D61}"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90239160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6D5BA7-ED7F-4A32-A538-B67F9176C675}"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5917754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0663" y="1631950"/>
            <a:ext cx="4237037"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631950"/>
            <a:ext cx="4238625"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142175796"/>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54DEA5-4E86-41E8-AE36-09ADE01F1A04}"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0369533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0663" y="1631950"/>
            <a:ext cx="8628062" cy="4549775"/>
          </a:xfrm>
        </p:spPr>
        <p:txBody>
          <a:bodyPr/>
          <a:lstStyle/>
          <a:p>
            <a:pPr lvl="0"/>
            <a:endParaRPr lang="en-US" noProof="0" smtClean="0"/>
          </a:p>
        </p:txBody>
      </p:sp>
      <p:sp>
        <p:nvSpPr>
          <p:cNvPr id="4"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219352932"/>
      </p:ext>
    </p:extLst>
  </p:cSld>
  <p:clrMapOvr>
    <a:masterClrMapping/>
  </p:clrMapOvr>
  <p:hf hdr="0" dt="0"/>
</p:sldLayout>
</file>

<file path=ppt/slideLayouts/slideLayout8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05063"/>
            <a:ext cx="7772400" cy="1811337"/>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143000" y="4406900"/>
            <a:ext cx="6858000" cy="21336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Rectangle 6"/>
          <p:cNvSpPr/>
          <p:nvPr/>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
        <p:nvSpPr>
          <p:cNvPr id="16" name="Rectangle 15"/>
          <p:cNvSpPr/>
          <p:nvPr userDrawn="1"/>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23" name="Picture 2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24"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userDrawn="1"/>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Tree>
    <p:extLst>
      <p:ext uri="{BB962C8B-B14F-4D97-AF65-F5344CB8AC3E}">
        <p14:creationId xmlns:p14="http://schemas.microsoft.com/office/powerpoint/2010/main" val="184751536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87775" y="6356351"/>
            <a:ext cx="962025" cy="365125"/>
          </a:xfrm>
        </p:spPr>
        <p:txBody>
          <a:bodyPr/>
          <a:lstStyle/>
          <a:p>
            <a:fld id="{238D41E3-DBFA-42CB-9508-1618B21ECF39}" type="datetime1">
              <a:rPr lang="en-US" smtClean="0"/>
              <a:t>12/21/2015</a:t>
            </a:fld>
            <a:endParaRPr lang="en-US"/>
          </a:p>
        </p:txBody>
      </p:sp>
      <p:sp>
        <p:nvSpPr>
          <p:cNvPr id="5" name="Footer Placeholder 4"/>
          <p:cNvSpPr>
            <a:spLocks noGrp="1"/>
          </p:cNvSpPr>
          <p:nvPr>
            <p:ph type="ftr" sz="quarter" idx="11"/>
          </p:nvPr>
        </p:nvSpPr>
        <p:spPr>
          <a:xfrm>
            <a:off x="5149850" y="6356351"/>
            <a:ext cx="3086100" cy="365125"/>
          </a:xfrm>
        </p:spPr>
        <p:txBody>
          <a:bodyPr/>
          <a:lstStyle>
            <a:lvl1pPr algn="r">
              <a:defRPr/>
            </a:lvl1pPr>
          </a:lstStyle>
          <a:p>
            <a:r>
              <a:rPr lang="en-US" smtClean="0"/>
              <a:t>The CFO's Dilemma - Proactive Next Steps</a:t>
            </a:r>
            <a:endParaRPr lang="en-US" dirty="0"/>
          </a:p>
        </p:txBody>
      </p:sp>
      <p:sp>
        <p:nvSpPr>
          <p:cNvPr id="6" name="Slide Number Placeholder 5"/>
          <p:cNvSpPr>
            <a:spLocks noGrp="1"/>
          </p:cNvSpPr>
          <p:nvPr>
            <p:ph type="sldNum" sz="quarter" idx="12"/>
          </p:nvPr>
        </p:nvSpPr>
        <p:spPr>
          <a:xfrm>
            <a:off x="8267700" y="6356351"/>
            <a:ext cx="387350" cy="365125"/>
          </a:xfrm>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12481161"/>
      </p:ext>
    </p:extLst>
  </p:cSld>
  <p:clrMapOvr>
    <a:masterClrMapping/>
  </p:clrMapOvr>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308100"/>
            <a:ext cx="7886700" cy="2298700"/>
          </a:xfrm>
        </p:spPr>
        <p:txBody>
          <a:bodyPr anchor="b">
            <a:normAutofit/>
          </a:bodyPr>
          <a:lstStyle>
            <a:lvl1pPr algn="ctr">
              <a:defRPr sz="48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35400"/>
            <a:ext cx="7886700" cy="2254251"/>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09581786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91C346-201C-44F2-911E-4E8939BA39AA}"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46395270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F45898-DD15-4A2F-8753-30ABCD8BEF53}" type="datetime1">
              <a:rPr lang="en-US" smtClean="0"/>
              <a:t>12/21/2015</a:t>
            </a:fld>
            <a:endParaRPr lang="en-US"/>
          </a:p>
        </p:txBody>
      </p:sp>
      <p:sp>
        <p:nvSpPr>
          <p:cNvPr id="8" name="Footer Placeholder 7"/>
          <p:cNvSpPr>
            <a:spLocks noGrp="1"/>
          </p:cNvSpPr>
          <p:nvPr>
            <p:ph type="ftr" sz="quarter" idx="11"/>
          </p:nvPr>
        </p:nvSpPr>
        <p:spPr/>
        <p:txBody>
          <a:bodyPr/>
          <a:lstStyle/>
          <a:p>
            <a:r>
              <a:rPr lang="en-US" smtClean="0"/>
              <a:t>The CFO's Dilemma - Proactive Next Steps</a:t>
            </a:r>
            <a:endParaRPr lang="en-US"/>
          </a:p>
        </p:txBody>
      </p:sp>
      <p:sp>
        <p:nvSpPr>
          <p:cNvPr id="9" name="Slide Number Placeholder 8"/>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807779945"/>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5A40BA-1719-40E9-BC7B-526826B86861}" type="datetime1">
              <a:rPr lang="en-US" smtClean="0"/>
              <a:t>12/21/2015</a:t>
            </a:fld>
            <a:endParaRPr lang="en-US"/>
          </a:p>
        </p:txBody>
      </p:sp>
      <p:sp>
        <p:nvSpPr>
          <p:cNvPr id="4" name="Footer Placeholder 3"/>
          <p:cNvSpPr>
            <a:spLocks noGrp="1"/>
          </p:cNvSpPr>
          <p:nvPr>
            <p:ph type="ftr" sz="quarter" idx="11"/>
          </p:nvPr>
        </p:nvSpPr>
        <p:spPr/>
        <p:txBody>
          <a:bodyPr/>
          <a:lstStyle/>
          <a:p>
            <a:r>
              <a:rPr lang="en-US" smtClean="0"/>
              <a:t>The CFO's Dilemma - Proactive Next Steps</a:t>
            </a:r>
            <a:endParaRPr lang="en-US"/>
          </a:p>
        </p:txBody>
      </p:sp>
      <p:sp>
        <p:nvSpPr>
          <p:cNvPr id="5" name="Slide Number Placeholder 4"/>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847769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6E6E8-1613-4124-B418-B5D5604779EF}" type="datetime1">
              <a:rPr lang="en-US" smtClean="0"/>
              <a:t>12/21/2015</a:t>
            </a:fld>
            <a:endParaRPr lang="en-US"/>
          </a:p>
        </p:txBody>
      </p:sp>
      <p:sp>
        <p:nvSpPr>
          <p:cNvPr id="3" name="Footer Placeholder 2"/>
          <p:cNvSpPr>
            <a:spLocks noGrp="1"/>
          </p:cNvSpPr>
          <p:nvPr>
            <p:ph type="ftr" sz="quarter" idx="11"/>
          </p:nvPr>
        </p:nvSpPr>
        <p:spPr/>
        <p:txBody>
          <a:bodyPr/>
          <a:lstStyle/>
          <a:p>
            <a:r>
              <a:rPr lang="en-US" smtClean="0"/>
              <a:t>The CFO's Dilemma - Proactive Next Steps</a:t>
            </a:r>
            <a:endParaRPr lang="en-US"/>
          </a:p>
        </p:txBody>
      </p:sp>
      <p:sp>
        <p:nvSpPr>
          <p:cNvPr id="4" name="Slide Number Placeholder 3"/>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3870390551"/>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54DEA5-4E86-41E8-AE36-09ADE01F1A04}"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0369533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FF7AA-1D40-4126-8C7F-29C20639927D}"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769196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FF7AA-1D40-4126-8C7F-29C20639927D}"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7691961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0FB5AE-FC3E-465A-BC40-630E83419D61}"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90239160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6D5BA7-ED7F-4A32-A538-B67F9176C675}" type="datetime1">
              <a:rPr lang="en-US" smtClean="0"/>
              <a:t>12/21/2015</a:t>
            </a:fld>
            <a:endParaRPr lang="en-US"/>
          </a:p>
        </p:txBody>
      </p:sp>
      <p:sp>
        <p:nvSpPr>
          <p:cNvPr id="5" name="Footer Placeholder 4"/>
          <p:cNvSpPr>
            <a:spLocks noGrp="1"/>
          </p:cNvSpPr>
          <p:nvPr>
            <p:ph type="ftr" sz="quarter" idx="11"/>
          </p:nvPr>
        </p:nvSpPr>
        <p:spPr/>
        <p:txBody>
          <a:bodyPr/>
          <a:lstStyle/>
          <a:p>
            <a:r>
              <a:rPr lang="en-US" smtClean="0"/>
              <a:t>The CFO's Dilemma - Proactive Next Steps</a:t>
            </a:r>
            <a:endParaRPr lang="en-US"/>
          </a:p>
        </p:txBody>
      </p:sp>
      <p:sp>
        <p:nvSpPr>
          <p:cNvPr id="6" name="Slide Number Placeholder 5"/>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5917754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0663" y="1631950"/>
            <a:ext cx="4237037"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631950"/>
            <a:ext cx="4238625" cy="454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142175796"/>
      </p:ext>
    </p:extLst>
  </p:cSld>
  <p:clrMapOvr>
    <a:masterClrMapping/>
  </p:clrMapOvr>
  <p:hf hdr="0" dt="0"/>
</p:sldLayout>
</file>

<file path=ppt/slideLayouts/slideLayout9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524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0663" y="1631950"/>
            <a:ext cx="8628062" cy="4549775"/>
          </a:xfrm>
        </p:spPr>
        <p:txBody>
          <a:bodyPr/>
          <a:lstStyle/>
          <a:p>
            <a:pPr lvl="0"/>
            <a:endParaRPr lang="en-US" noProof="0" smtClean="0"/>
          </a:p>
        </p:txBody>
      </p:sp>
      <p:sp>
        <p:nvSpPr>
          <p:cNvPr id="4" name="Rectangle 10"/>
          <p:cNvSpPr>
            <a:spLocks noGrp="1" noChangeArrowheads="1"/>
          </p:cNvSpPr>
          <p:nvPr>
            <p:ph type="sldNum" sz="quarter" idx="10"/>
          </p:nvPr>
        </p:nvSpPr>
        <p:spPr>
          <a:ln/>
        </p:spPr>
        <p:txBody>
          <a:bodyPr/>
          <a:lstStyle>
            <a:lvl1pPr>
              <a:defRPr/>
            </a:lvl1pPr>
          </a:lstStyle>
          <a:p>
            <a:fld id="{149C6116-637A-4C39-84BB-CAF9675A0B8C}" type="slidenum">
              <a:rPr lang="en-US" smtClean="0"/>
              <a:t>‹#›</a:t>
            </a:fld>
            <a:endParaRPr lang="en-US"/>
          </a:p>
        </p:txBody>
      </p:sp>
    </p:spTree>
    <p:extLst>
      <p:ext uri="{BB962C8B-B14F-4D97-AF65-F5344CB8AC3E}">
        <p14:creationId xmlns:p14="http://schemas.microsoft.com/office/powerpoint/2010/main" val="4219352932"/>
      </p:ext>
    </p:extLst>
  </p:cSld>
  <p:clrMapOvr>
    <a:masterClrMapping/>
  </p:clrMapOvr>
  <p:hf hdr="0" dt="0"/>
</p:sldLayout>
</file>

<file path=ppt/slideLayouts/slideLayout9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05063"/>
            <a:ext cx="7772400" cy="1811337"/>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143000" y="4406900"/>
            <a:ext cx="6858000" cy="21336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Rectangle 6"/>
          <p:cNvSpPr/>
          <p:nvPr/>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
        <p:nvSpPr>
          <p:cNvPr id="16" name="Rectangle 15"/>
          <p:cNvSpPr/>
          <p:nvPr userDrawn="1"/>
        </p:nvSpPr>
        <p:spPr>
          <a:xfrm>
            <a:off x="-2044" y="6089651"/>
            <a:ext cx="1970544" cy="654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657600" y="13845"/>
            <a:ext cx="2667000" cy="10762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867400" y="1"/>
            <a:ext cx="3352800" cy="1431324"/>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2044" y="1431324"/>
            <a:ext cx="9195471" cy="92676"/>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0193" y="835973"/>
            <a:ext cx="1952003" cy="508214"/>
          </a:xfrm>
          <a:prstGeom prst="rect">
            <a:avLst/>
          </a:prstGeom>
        </p:spPr>
      </p:pic>
      <p:pic>
        <p:nvPicPr>
          <p:cNvPr id="23" name="Picture 2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43147" y="370777"/>
            <a:ext cx="2401305" cy="767084"/>
          </a:xfrm>
          <a:prstGeom prst="rect">
            <a:avLst/>
          </a:prstGeom>
        </p:spPr>
      </p:pic>
      <p:pic>
        <p:nvPicPr>
          <p:cNvPr id="24"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52838" y="973263"/>
            <a:ext cx="2365261" cy="23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userDrawn="1"/>
        </p:nvSpPr>
        <p:spPr>
          <a:xfrm>
            <a:off x="-2044" y="-1"/>
            <a:ext cx="4500081" cy="4312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8186" y="199691"/>
            <a:ext cx="3209304" cy="554628"/>
          </a:xfrm>
          <a:prstGeom prst="rect">
            <a:avLst/>
          </a:prstGeom>
        </p:spPr>
      </p:pic>
    </p:spTree>
    <p:extLst>
      <p:ext uri="{BB962C8B-B14F-4D97-AF65-F5344CB8AC3E}">
        <p14:creationId xmlns:p14="http://schemas.microsoft.com/office/powerpoint/2010/main" val="1847515364"/>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87775" y="6356351"/>
            <a:ext cx="962025" cy="365125"/>
          </a:xfrm>
        </p:spPr>
        <p:txBody>
          <a:bodyPr/>
          <a:lstStyle/>
          <a:p>
            <a:fld id="{238D41E3-DBFA-42CB-9508-1618B21ECF39}" type="datetime1">
              <a:rPr lang="en-US" smtClean="0"/>
              <a:t>12/21/2015</a:t>
            </a:fld>
            <a:endParaRPr lang="en-US"/>
          </a:p>
        </p:txBody>
      </p:sp>
      <p:sp>
        <p:nvSpPr>
          <p:cNvPr id="5" name="Footer Placeholder 4"/>
          <p:cNvSpPr>
            <a:spLocks noGrp="1"/>
          </p:cNvSpPr>
          <p:nvPr>
            <p:ph type="ftr" sz="quarter" idx="11"/>
          </p:nvPr>
        </p:nvSpPr>
        <p:spPr>
          <a:xfrm>
            <a:off x="5149850" y="6356351"/>
            <a:ext cx="3086100" cy="365125"/>
          </a:xfrm>
        </p:spPr>
        <p:txBody>
          <a:bodyPr/>
          <a:lstStyle>
            <a:lvl1pPr algn="r">
              <a:defRPr/>
            </a:lvl1pPr>
          </a:lstStyle>
          <a:p>
            <a:r>
              <a:rPr lang="en-US" smtClean="0"/>
              <a:t>The CFO's Dilemma - Proactive Next Steps</a:t>
            </a:r>
            <a:endParaRPr lang="en-US" dirty="0"/>
          </a:p>
        </p:txBody>
      </p:sp>
      <p:sp>
        <p:nvSpPr>
          <p:cNvPr id="6" name="Slide Number Placeholder 5"/>
          <p:cNvSpPr>
            <a:spLocks noGrp="1"/>
          </p:cNvSpPr>
          <p:nvPr>
            <p:ph type="sldNum" sz="quarter" idx="12"/>
          </p:nvPr>
        </p:nvSpPr>
        <p:spPr>
          <a:xfrm>
            <a:off x="8267700" y="6356351"/>
            <a:ext cx="387350" cy="365125"/>
          </a:xfrm>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512481161"/>
      </p:ext>
    </p:extLst>
  </p:cSld>
  <p:clrMapOvr>
    <a:masterClrMapping/>
  </p:clrMapOvr>
  <p:timing>
    <p:tnLst>
      <p:par>
        <p:cTn id="1" dur="indefinite" restart="never" nodeType="tmRoot"/>
      </p:par>
    </p:tnLst>
  </p:timing>
</p:sldLayout>
</file>

<file path=ppt/slideLayouts/slideLayout9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308100"/>
            <a:ext cx="7886700" cy="2298700"/>
          </a:xfrm>
        </p:spPr>
        <p:txBody>
          <a:bodyPr anchor="b">
            <a:normAutofit/>
          </a:bodyPr>
          <a:lstStyle>
            <a:lvl1pPr algn="ctr">
              <a:defRPr sz="48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35400"/>
            <a:ext cx="7886700" cy="2254251"/>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09581786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91C346-201C-44F2-911E-4E8939BA39AA}" type="datetime1">
              <a:rPr lang="en-US" smtClean="0"/>
              <a:t>12/21/2015</a:t>
            </a:fld>
            <a:endParaRPr lang="en-US"/>
          </a:p>
        </p:txBody>
      </p:sp>
      <p:sp>
        <p:nvSpPr>
          <p:cNvPr id="6" name="Footer Placeholder 5"/>
          <p:cNvSpPr>
            <a:spLocks noGrp="1"/>
          </p:cNvSpPr>
          <p:nvPr>
            <p:ph type="ftr" sz="quarter" idx="11"/>
          </p:nvPr>
        </p:nvSpPr>
        <p:spPr/>
        <p:txBody>
          <a:bodyPr/>
          <a:lstStyle/>
          <a:p>
            <a:r>
              <a:rPr lang="en-US" smtClean="0"/>
              <a:t>The CFO's Dilemma - Proactive Next Steps</a:t>
            </a:r>
            <a:endParaRPr lang="en-US"/>
          </a:p>
        </p:txBody>
      </p:sp>
      <p:sp>
        <p:nvSpPr>
          <p:cNvPr id="7" name="Slide Number Placeholder 6"/>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46395270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F45898-DD15-4A2F-8753-30ABCD8BEF53}" type="datetime1">
              <a:rPr lang="en-US" smtClean="0"/>
              <a:t>12/21/2015</a:t>
            </a:fld>
            <a:endParaRPr lang="en-US"/>
          </a:p>
        </p:txBody>
      </p:sp>
      <p:sp>
        <p:nvSpPr>
          <p:cNvPr id="8" name="Footer Placeholder 7"/>
          <p:cNvSpPr>
            <a:spLocks noGrp="1"/>
          </p:cNvSpPr>
          <p:nvPr>
            <p:ph type="ftr" sz="quarter" idx="11"/>
          </p:nvPr>
        </p:nvSpPr>
        <p:spPr/>
        <p:txBody>
          <a:bodyPr/>
          <a:lstStyle/>
          <a:p>
            <a:r>
              <a:rPr lang="en-US" smtClean="0"/>
              <a:t>The CFO's Dilemma - Proactive Next Steps</a:t>
            </a:r>
            <a:endParaRPr lang="en-US"/>
          </a:p>
        </p:txBody>
      </p:sp>
      <p:sp>
        <p:nvSpPr>
          <p:cNvPr id="9" name="Slide Number Placeholder 8"/>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180777994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5A40BA-1719-40E9-BC7B-526826B86861}" type="datetime1">
              <a:rPr lang="en-US" smtClean="0"/>
              <a:t>12/21/2015</a:t>
            </a:fld>
            <a:endParaRPr lang="en-US"/>
          </a:p>
        </p:txBody>
      </p:sp>
      <p:sp>
        <p:nvSpPr>
          <p:cNvPr id="4" name="Footer Placeholder 3"/>
          <p:cNvSpPr>
            <a:spLocks noGrp="1"/>
          </p:cNvSpPr>
          <p:nvPr>
            <p:ph type="ftr" sz="quarter" idx="11"/>
          </p:nvPr>
        </p:nvSpPr>
        <p:spPr/>
        <p:txBody>
          <a:bodyPr/>
          <a:lstStyle/>
          <a:p>
            <a:r>
              <a:rPr lang="en-US" smtClean="0"/>
              <a:t>The CFO's Dilemma - Proactive Next Steps</a:t>
            </a:r>
            <a:endParaRPr lang="en-US"/>
          </a:p>
        </p:txBody>
      </p:sp>
      <p:sp>
        <p:nvSpPr>
          <p:cNvPr id="5" name="Slide Number Placeholder 4"/>
          <p:cNvSpPr>
            <a:spLocks noGrp="1"/>
          </p:cNvSpPr>
          <p:nvPr>
            <p:ph type="sldNum" sz="quarter" idx="12"/>
          </p:nvPr>
        </p:nvSpPr>
        <p:spPr/>
        <p:txBody>
          <a:bodyPr/>
          <a:lstStyle/>
          <a:p>
            <a:fld id="{149C6116-637A-4C39-84BB-CAF9675A0B8C}" type="slidenum">
              <a:rPr lang="en-US" smtClean="0"/>
              <a:t>‹#›</a:t>
            </a:fld>
            <a:endParaRPr lang="en-US"/>
          </a:p>
        </p:txBody>
      </p:sp>
    </p:spTree>
    <p:extLst>
      <p:ext uri="{BB962C8B-B14F-4D97-AF65-F5344CB8AC3E}">
        <p14:creationId xmlns:p14="http://schemas.microsoft.com/office/powerpoint/2010/main" val="78477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0.xml"/><Relationship Id="rId13" Type="http://schemas.openxmlformats.org/officeDocument/2006/relationships/slideLayout" Target="../slideLayouts/slideLayout65.xml"/><Relationship Id="rId3" Type="http://schemas.openxmlformats.org/officeDocument/2006/relationships/slideLayout" Target="../slideLayouts/slideLayout55.xml"/><Relationship Id="rId7" Type="http://schemas.openxmlformats.org/officeDocument/2006/relationships/slideLayout" Target="../slideLayouts/slideLayout59.xml"/><Relationship Id="rId12" Type="http://schemas.openxmlformats.org/officeDocument/2006/relationships/slideLayout" Target="../slideLayouts/slideLayout64.xml"/><Relationship Id="rId2" Type="http://schemas.openxmlformats.org/officeDocument/2006/relationships/slideLayout" Target="../slideLayouts/slideLayout54.xml"/><Relationship Id="rId16" Type="http://schemas.openxmlformats.org/officeDocument/2006/relationships/theme" Target="../theme/theme5.xml"/><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slideLayout" Target="../slideLayouts/slideLayout63.xml"/><Relationship Id="rId5" Type="http://schemas.openxmlformats.org/officeDocument/2006/relationships/slideLayout" Target="../slideLayouts/slideLayout57.xml"/><Relationship Id="rId15" Type="http://schemas.openxmlformats.org/officeDocument/2006/relationships/slideLayout" Target="../slideLayouts/slideLayout67.xml"/><Relationship Id="rId10" Type="http://schemas.openxmlformats.org/officeDocument/2006/relationships/slideLayout" Target="../slideLayouts/slideLayout62.xml"/><Relationship Id="rId4" Type="http://schemas.openxmlformats.org/officeDocument/2006/relationships/slideLayout" Target="../slideLayouts/slideLayout56.xml"/><Relationship Id="rId9" Type="http://schemas.openxmlformats.org/officeDocument/2006/relationships/slideLayout" Target="../slideLayouts/slideLayout61.xml"/><Relationship Id="rId14" Type="http://schemas.openxmlformats.org/officeDocument/2006/relationships/slideLayout" Target="../slideLayouts/slideLayout6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slideLayout" Target="../slideLayouts/slideLayout80.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slideLayout" Target="../slideLayouts/slideLayout79.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2" Type="http://schemas.openxmlformats.org/officeDocument/2006/relationships/slideLayout" Target="../slideLayouts/slideLayout82.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01.xml"/><Relationship Id="rId13" Type="http://schemas.openxmlformats.org/officeDocument/2006/relationships/slideLayout" Target="../slideLayouts/slideLayout106.xml"/><Relationship Id="rId3" Type="http://schemas.openxmlformats.org/officeDocument/2006/relationships/slideLayout" Target="../slideLayouts/slideLayout96.xml"/><Relationship Id="rId7" Type="http://schemas.openxmlformats.org/officeDocument/2006/relationships/slideLayout" Target="../slideLayouts/slideLayout100.xml"/><Relationship Id="rId12" Type="http://schemas.openxmlformats.org/officeDocument/2006/relationships/slideLayout" Target="../slideLayouts/slideLayout105.xml"/><Relationship Id="rId2" Type="http://schemas.openxmlformats.org/officeDocument/2006/relationships/slideLayout" Target="../slideLayouts/slideLayout95.xml"/><Relationship Id="rId1" Type="http://schemas.openxmlformats.org/officeDocument/2006/relationships/slideLayout" Target="../slideLayouts/slideLayout94.xml"/><Relationship Id="rId6" Type="http://schemas.openxmlformats.org/officeDocument/2006/relationships/slideLayout" Target="../slideLayouts/slideLayout99.xml"/><Relationship Id="rId11" Type="http://schemas.openxmlformats.org/officeDocument/2006/relationships/slideLayout" Target="../slideLayouts/slideLayout104.xml"/><Relationship Id="rId5" Type="http://schemas.openxmlformats.org/officeDocument/2006/relationships/slideLayout" Target="../slideLayouts/slideLayout98.xml"/><Relationship Id="rId10" Type="http://schemas.openxmlformats.org/officeDocument/2006/relationships/slideLayout" Target="../slideLayouts/slideLayout103.xml"/><Relationship Id="rId4" Type="http://schemas.openxmlformats.org/officeDocument/2006/relationships/slideLayout" Target="../slideLayouts/slideLayout97.xml"/><Relationship Id="rId9" Type="http://schemas.openxmlformats.org/officeDocument/2006/relationships/slideLayout" Target="../slideLayouts/slideLayout102.xml"/><Relationship Id="rId14" Type="http://schemas.openxmlformats.org/officeDocument/2006/relationships/theme" Target="../theme/theme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9128"/>
            <a:ext cx="7886700" cy="76156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1306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48075" y="6356351"/>
            <a:ext cx="96202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0BE4C2B-14FD-464F-BAF8-4DAD5B37533A}" type="datetime1">
              <a:rPr lang="en-US" smtClean="0"/>
              <a:t>12/21/2015</a:t>
            </a:fld>
            <a:endParaRPr lang="en-US" dirty="0"/>
          </a:p>
        </p:txBody>
      </p:sp>
      <p:sp>
        <p:nvSpPr>
          <p:cNvPr id="5" name="Footer Placeholder 4"/>
          <p:cNvSpPr>
            <a:spLocks noGrp="1"/>
          </p:cNvSpPr>
          <p:nvPr>
            <p:ph type="ftr" sz="quarter" idx="3"/>
          </p:nvPr>
        </p:nvSpPr>
        <p:spPr>
          <a:xfrm>
            <a:off x="49085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28000" y="6356351"/>
            <a:ext cx="3873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C6116-637A-4C39-84BB-CAF9675A0B8C}" type="slidenum">
              <a:rPr lang="en-US" smtClean="0"/>
              <a:t>‹#›</a:t>
            </a:fld>
            <a:endParaRPr lang="en-US"/>
          </a:p>
        </p:txBody>
      </p:sp>
      <p:sp>
        <p:nvSpPr>
          <p:cNvPr id="14" name="Rectangle 13"/>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4777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2"/>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6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9128"/>
            <a:ext cx="7886700" cy="76156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1306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48075" y="6356351"/>
            <a:ext cx="96202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0BE4C2B-14FD-464F-BAF8-4DAD5B37533A}" type="datetime1">
              <a:rPr lang="en-US" smtClean="0"/>
              <a:t>12/21/2015</a:t>
            </a:fld>
            <a:endParaRPr lang="en-US" dirty="0"/>
          </a:p>
        </p:txBody>
      </p:sp>
      <p:sp>
        <p:nvSpPr>
          <p:cNvPr id="5" name="Footer Placeholder 4"/>
          <p:cNvSpPr>
            <a:spLocks noGrp="1"/>
          </p:cNvSpPr>
          <p:nvPr>
            <p:ph type="ftr" sz="quarter" idx="3"/>
          </p:nvPr>
        </p:nvSpPr>
        <p:spPr>
          <a:xfrm>
            <a:off x="49085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28000" y="6356351"/>
            <a:ext cx="3873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C6116-637A-4C39-84BB-CAF9675A0B8C}" type="slidenum">
              <a:rPr lang="en-US" smtClean="0"/>
              <a:t>‹#›</a:t>
            </a:fld>
            <a:endParaRPr lang="en-US"/>
          </a:p>
        </p:txBody>
      </p:sp>
      <p:sp>
        <p:nvSpPr>
          <p:cNvPr id="14" name="Rectangle 13"/>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47777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2"/>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68"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9128"/>
            <a:ext cx="7886700" cy="76156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1306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48075" y="6356351"/>
            <a:ext cx="96202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0BE4C2B-14FD-464F-BAF8-4DAD5B37533A}" type="datetime1">
              <a:rPr lang="en-US" smtClean="0"/>
              <a:t>12/21/2015</a:t>
            </a:fld>
            <a:endParaRPr lang="en-US" dirty="0"/>
          </a:p>
        </p:txBody>
      </p:sp>
      <p:sp>
        <p:nvSpPr>
          <p:cNvPr id="5" name="Footer Placeholder 4"/>
          <p:cNvSpPr>
            <a:spLocks noGrp="1"/>
          </p:cNvSpPr>
          <p:nvPr>
            <p:ph type="ftr" sz="quarter" idx="3"/>
          </p:nvPr>
        </p:nvSpPr>
        <p:spPr>
          <a:xfrm>
            <a:off x="49085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28000" y="6356351"/>
            <a:ext cx="3873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C6116-637A-4C39-84BB-CAF9675A0B8C}" type="slidenum">
              <a:rPr lang="en-US" smtClean="0"/>
              <a:t>‹#›</a:t>
            </a:fld>
            <a:endParaRPr lang="en-US"/>
          </a:p>
        </p:txBody>
      </p:sp>
      <p:sp>
        <p:nvSpPr>
          <p:cNvPr id="14" name="Rectangle 13"/>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47777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2"/>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68"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9128"/>
            <a:ext cx="7886700" cy="76156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1306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48075" y="6356351"/>
            <a:ext cx="96202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0BE4C2B-14FD-464F-BAF8-4DAD5B37533A}" type="datetime1">
              <a:rPr lang="en-US" smtClean="0"/>
              <a:t>12/21/2015</a:t>
            </a:fld>
            <a:endParaRPr lang="en-US" dirty="0"/>
          </a:p>
        </p:txBody>
      </p:sp>
      <p:sp>
        <p:nvSpPr>
          <p:cNvPr id="5" name="Footer Placeholder 4"/>
          <p:cNvSpPr>
            <a:spLocks noGrp="1"/>
          </p:cNvSpPr>
          <p:nvPr>
            <p:ph type="ftr" sz="quarter" idx="3"/>
          </p:nvPr>
        </p:nvSpPr>
        <p:spPr>
          <a:xfrm>
            <a:off x="49085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28000" y="6356351"/>
            <a:ext cx="3873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C6116-637A-4C39-84BB-CAF9675A0B8C}" type="slidenum">
              <a:rPr lang="en-US" smtClean="0"/>
              <a:t>‹#›</a:t>
            </a:fld>
            <a:endParaRPr lang="en-US"/>
          </a:p>
        </p:txBody>
      </p:sp>
      <p:sp>
        <p:nvSpPr>
          <p:cNvPr id="14" name="Rectangle 13"/>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477771"/>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2"/>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68"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9128"/>
            <a:ext cx="7886700" cy="76156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1306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48075" y="6356351"/>
            <a:ext cx="96202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0BE4C2B-14FD-464F-BAF8-4DAD5B37533A}" type="datetime1">
              <a:rPr lang="en-US" smtClean="0"/>
              <a:t>12/21/2015</a:t>
            </a:fld>
            <a:endParaRPr lang="en-US" dirty="0"/>
          </a:p>
        </p:txBody>
      </p:sp>
      <p:sp>
        <p:nvSpPr>
          <p:cNvPr id="5" name="Footer Placeholder 4"/>
          <p:cNvSpPr>
            <a:spLocks noGrp="1"/>
          </p:cNvSpPr>
          <p:nvPr>
            <p:ph type="ftr" sz="quarter" idx="3"/>
          </p:nvPr>
        </p:nvSpPr>
        <p:spPr>
          <a:xfrm>
            <a:off x="49085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28000" y="6356351"/>
            <a:ext cx="3873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C6116-637A-4C39-84BB-CAF9675A0B8C}" type="slidenum">
              <a:rPr lang="en-US" smtClean="0"/>
              <a:t>‹#›</a:t>
            </a:fld>
            <a:endParaRPr lang="en-US"/>
          </a:p>
        </p:txBody>
      </p:sp>
      <p:sp>
        <p:nvSpPr>
          <p:cNvPr id="14" name="Rectangle 13"/>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477771"/>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4288" r:id="rId14"/>
    <p:sldLayoutId id="2147484289" r:id="rId15"/>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2"/>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68"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9128"/>
            <a:ext cx="7886700" cy="76156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1306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48075" y="6356351"/>
            <a:ext cx="96202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0BE4C2B-14FD-464F-BAF8-4DAD5B37533A}" type="datetime1">
              <a:rPr lang="en-US" smtClean="0"/>
              <a:t>12/21/2015</a:t>
            </a:fld>
            <a:endParaRPr lang="en-US" dirty="0"/>
          </a:p>
        </p:txBody>
      </p:sp>
      <p:sp>
        <p:nvSpPr>
          <p:cNvPr id="5" name="Footer Placeholder 4"/>
          <p:cNvSpPr>
            <a:spLocks noGrp="1"/>
          </p:cNvSpPr>
          <p:nvPr>
            <p:ph type="ftr" sz="quarter" idx="3"/>
          </p:nvPr>
        </p:nvSpPr>
        <p:spPr>
          <a:xfrm>
            <a:off x="49085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28000" y="6356351"/>
            <a:ext cx="3873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C6116-637A-4C39-84BB-CAF9675A0B8C}" type="slidenum">
              <a:rPr lang="en-US" smtClean="0"/>
              <a:t>‹#›</a:t>
            </a:fld>
            <a:endParaRPr lang="en-US"/>
          </a:p>
        </p:txBody>
      </p:sp>
      <p:sp>
        <p:nvSpPr>
          <p:cNvPr id="14" name="Rectangle 13"/>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477771"/>
      </p:ext>
    </p:extLst>
  </p:cSld>
  <p:clrMap bg1="lt1" tx1="dk1" bg2="lt2" tx2="dk2" accent1="accent1" accent2="accent2" accent3="accent3" accent4="accent4" accent5="accent5" accent6="accent6" hlink="hlink" folHlink="folHlink"/>
  <p:sldLayoutIdLst>
    <p:sldLayoutId id="2147484247" r:id="rId1"/>
    <p:sldLayoutId id="2147484248" r:id="rId2"/>
    <p:sldLayoutId id="2147484249" r:id="rId3"/>
    <p:sldLayoutId id="2147484250" r:id="rId4"/>
    <p:sldLayoutId id="2147484251" r:id="rId5"/>
    <p:sldLayoutId id="2147484252" r:id="rId6"/>
    <p:sldLayoutId id="2147484253" r:id="rId7"/>
    <p:sldLayoutId id="2147484254" r:id="rId8"/>
    <p:sldLayoutId id="2147484255" r:id="rId9"/>
    <p:sldLayoutId id="2147484256" r:id="rId10"/>
    <p:sldLayoutId id="2147484257" r:id="rId11"/>
    <p:sldLayoutId id="2147484258" r:id="rId12"/>
    <p:sldLayoutId id="2147484259" r:id="rId13"/>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2"/>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68"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9128"/>
            <a:ext cx="7886700" cy="76156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1306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48075" y="6356351"/>
            <a:ext cx="96202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0BE4C2B-14FD-464F-BAF8-4DAD5B37533A}" type="datetime1">
              <a:rPr lang="en-US" smtClean="0"/>
              <a:t>12/21/2015</a:t>
            </a:fld>
            <a:endParaRPr lang="en-US" dirty="0"/>
          </a:p>
        </p:txBody>
      </p:sp>
      <p:sp>
        <p:nvSpPr>
          <p:cNvPr id="5" name="Footer Placeholder 4"/>
          <p:cNvSpPr>
            <a:spLocks noGrp="1"/>
          </p:cNvSpPr>
          <p:nvPr>
            <p:ph type="ftr" sz="quarter" idx="3"/>
          </p:nvPr>
        </p:nvSpPr>
        <p:spPr>
          <a:xfrm>
            <a:off x="49085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28000" y="6356351"/>
            <a:ext cx="3873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C6116-637A-4C39-84BB-CAF9675A0B8C}" type="slidenum">
              <a:rPr lang="en-US" smtClean="0"/>
              <a:t>‹#›</a:t>
            </a:fld>
            <a:endParaRPr lang="en-US"/>
          </a:p>
        </p:txBody>
      </p:sp>
      <p:sp>
        <p:nvSpPr>
          <p:cNvPr id="14" name="Rectangle 13"/>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477771"/>
      </p:ext>
    </p:extLst>
  </p:cSld>
  <p:clrMap bg1="lt1" tx1="dk1" bg2="lt2" tx2="dk2" accent1="accent1" accent2="accent2" accent3="accent3" accent4="accent4" accent5="accent5" accent6="accent6" hlink="hlink" folHlink="folHlink"/>
  <p:sldLayoutIdLst>
    <p:sldLayoutId id="2147484261" r:id="rId1"/>
    <p:sldLayoutId id="2147484262" r:id="rId2"/>
    <p:sldLayoutId id="2147484263" r:id="rId3"/>
    <p:sldLayoutId id="2147484264" r:id="rId4"/>
    <p:sldLayoutId id="2147484265" r:id="rId5"/>
    <p:sldLayoutId id="2147484266" r:id="rId6"/>
    <p:sldLayoutId id="2147484267" r:id="rId7"/>
    <p:sldLayoutId id="2147484268" r:id="rId8"/>
    <p:sldLayoutId id="2147484269" r:id="rId9"/>
    <p:sldLayoutId id="2147484270" r:id="rId10"/>
    <p:sldLayoutId id="2147484271" r:id="rId11"/>
    <p:sldLayoutId id="2147484272" r:id="rId12"/>
    <p:sldLayoutId id="2147484273" r:id="rId13"/>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2"/>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68" userDrawn="1">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9128"/>
            <a:ext cx="7886700" cy="76156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1306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48075" y="6356351"/>
            <a:ext cx="96202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0BE4C2B-14FD-464F-BAF8-4DAD5B37533A}" type="datetime1">
              <a:rPr lang="en-US" smtClean="0"/>
              <a:t>12/21/2015</a:t>
            </a:fld>
            <a:endParaRPr lang="en-US" dirty="0"/>
          </a:p>
        </p:txBody>
      </p:sp>
      <p:sp>
        <p:nvSpPr>
          <p:cNvPr id="5" name="Footer Placeholder 4"/>
          <p:cNvSpPr>
            <a:spLocks noGrp="1"/>
          </p:cNvSpPr>
          <p:nvPr>
            <p:ph type="ftr" sz="quarter" idx="3"/>
          </p:nvPr>
        </p:nvSpPr>
        <p:spPr>
          <a:xfrm>
            <a:off x="49085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28000" y="6356351"/>
            <a:ext cx="3873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C6116-637A-4C39-84BB-CAF9675A0B8C}" type="slidenum">
              <a:rPr lang="en-US" smtClean="0"/>
              <a:t>‹#›</a:t>
            </a:fld>
            <a:endParaRPr lang="en-US"/>
          </a:p>
        </p:txBody>
      </p:sp>
      <p:sp>
        <p:nvSpPr>
          <p:cNvPr id="14" name="Rectangle 13"/>
          <p:cNvSpPr/>
          <p:nvPr/>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867400" y="662940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212374" y="6618737"/>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3352800" cy="228600"/>
          </a:xfrm>
          <a:prstGeom prst="rect">
            <a:avLst/>
          </a:prstGeom>
          <a:solidFill>
            <a:srgbClr val="002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rot="10800000">
            <a:off x="0" y="137160"/>
            <a:ext cx="7007826" cy="91440"/>
          </a:xfrm>
          <a:prstGeom prst="rect">
            <a:avLst/>
          </a:prstGeom>
          <a:solidFill>
            <a:srgbClr val="9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477771"/>
      </p:ext>
    </p:extLst>
  </p:cSld>
  <p:clrMap bg1="lt1" tx1="dk1" bg2="lt2" tx2="dk2" accent1="accent1" accent2="accent2" accent3="accent3" accent4="accent4" accent5="accent5" accent6="accent6" hlink="hlink" folHlink="folHlink"/>
  <p:sldLayoutIdLst>
    <p:sldLayoutId id="2147484275" r:id="rId1"/>
    <p:sldLayoutId id="2147484276" r:id="rId2"/>
    <p:sldLayoutId id="2147484277" r:id="rId3"/>
    <p:sldLayoutId id="2147484278" r:id="rId4"/>
    <p:sldLayoutId id="2147484279" r:id="rId5"/>
    <p:sldLayoutId id="2147484280" r:id="rId6"/>
    <p:sldLayoutId id="2147484281" r:id="rId7"/>
    <p:sldLayoutId id="2147484282" r:id="rId8"/>
    <p:sldLayoutId id="2147484283" r:id="rId9"/>
    <p:sldLayoutId id="2147484284" r:id="rId10"/>
    <p:sldLayoutId id="2147484285" r:id="rId11"/>
    <p:sldLayoutId id="2147484286" r:id="rId12"/>
    <p:sldLayoutId id="2147484287" r:id="rId13"/>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2"/>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4.xml"/></Relationships>
</file>

<file path=ppt/slides/_rels/slide2.xml.rels><?xml version="1.0" encoding="UTF-8" standalone="yes"?>
<Relationships xmlns="http://schemas.openxmlformats.org/package/2006/relationships"><Relationship Id="rId3" Type="http://schemas.openxmlformats.org/officeDocument/2006/relationships/hyperlink" Target="http://www.burlesonllp.com/" TargetMode="External"/><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hyperlink" Target="mailto:marketing@burlesonllp.com"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5.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54.xml"/><Relationship Id="rId1" Type="http://schemas.openxmlformats.org/officeDocument/2006/relationships/themeOverride" Target="../theme/themeOverride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5.xml"/></Relationships>
</file>

<file path=ppt/slides/_rels/slide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28.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2.xml"/></Relationships>
</file>

<file path=ppt/slides/_rels/slide37.xml.rels><?xml version="1.0" encoding="UTF-8" standalone="yes"?>
<Relationships xmlns="http://schemas.openxmlformats.org/package/2006/relationships"><Relationship Id="rId8" Type="http://schemas.openxmlformats.org/officeDocument/2006/relationships/hyperlink" Target="http://ofscap.com/team-2/team/james-c-row-cfa/" TargetMode="External"/><Relationship Id="rId13" Type="http://schemas.openxmlformats.org/officeDocument/2006/relationships/hyperlink" Target="http://www.mecapital.com/M1Energy_team.html" TargetMode="External"/><Relationship Id="rId3" Type="http://schemas.openxmlformats.org/officeDocument/2006/relationships/image" Target="../media/image13.jpeg"/><Relationship Id="rId7" Type="http://schemas.openxmlformats.org/officeDocument/2006/relationships/image" Target="../media/image9.jpg"/><Relationship Id="rId12" Type="http://schemas.openxmlformats.org/officeDocument/2006/relationships/image" Target="../media/image12.jpeg"/><Relationship Id="rId2" Type="http://schemas.openxmlformats.org/officeDocument/2006/relationships/notesSlide" Target="../notesSlides/notesSlide28.xml"/><Relationship Id="rId1" Type="http://schemas.openxmlformats.org/officeDocument/2006/relationships/slideLayout" Target="../slideLayouts/slideLayout95.xml"/><Relationship Id="rId6" Type="http://schemas.openxmlformats.org/officeDocument/2006/relationships/hyperlink" Target="mailto:trosenthal@burlesonllp.com" TargetMode="External"/><Relationship Id="rId11" Type="http://schemas.openxmlformats.org/officeDocument/2006/relationships/hyperlink" Target="mailto:mrosenthal@gibsondunn.com" TargetMode="External"/><Relationship Id="rId5" Type="http://schemas.openxmlformats.org/officeDocument/2006/relationships/hyperlink" Target="http://www.burlesonllp.com/?t=3&amp;A=8379&amp;format=xml" TargetMode="External"/><Relationship Id="rId10" Type="http://schemas.openxmlformats.org/officeDocument/2006/relationships/hyperlink" Target="http://www.gibsondunn.com/lawyers/mrosenthal" TargetMode="External"/><Relationship Id="rId4" Type="http://schemas.openxmlformats.org/officeDocument/2006/relationships/image" Target="../media/image14.jpeg"/><Relationship Id="rId9" Type="http://schemas.openxmlformats.org/officeDocument/2006/relationships/hyperlink" Target="mailto:jrow@ofscap.com" TargetMode="External"/><Relationship Id="rId14" Type="http://schemas.openxmlformats.org/officeDocument/2006/relationships/hyperlink" Target="mailto:rbernardy@mecapital.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95501"/>
            <a:ext cx="7772400" cy="2120900"/>
          </a:xfrm>
        </p:spPr>
        <p:txBody>
          <a:bodyPr>
            <a:noAutofit/>
          </a:bodyPr>
          <a:lstStyle/>
          <a:p>
            <a:r>
              <a:rPr lang="en-US" sz="4200" dirty="0" smtClean="0"/>
              <a:t>Drilling Down on </a:t>
            </a:r>
            <a:br>
              <a:rPr lang="en-US" sz="4200" dirty="0" smtClean="0"/>
            </a:br>
            <a:r>
              <a:rPr lang="en-US" sz="4200" b="1" dirty="0" smtClean="0"/>
              <a:t>Strategic Alternatives </a:t>
            </a:r>
            <a:r>
              <a:rPr lang="en-US" sz="4200" dirty="0" smtClean="0"/>
              <a:t/>
            </a:r>
            <a:br>
              <a:rPr lang="en-US" sz="4200" dirty="0" smtClean="0"/>
            </a:br>
            <a:r>
              <a:rPr lang="en-US" sz="4200" dirty="0" smtClean="0"/>
              <a:t>in the Current Energy Crisis</a:t>
            </a:r>
            <a:endParaRPr lang="en-US" sz="4200" dirty="0"/>
          </a:p>
        </p:txBody>
      </p:sp>
      <p:sp>
        <p:nvSpPr>
          <p:cNvPr id="3" name="Subtitle 2"/>
          <p:cNvSpPr>
            <a:spLocks noGrp="1"/>
          </p:cNvSpPr>
          <p:nvPr>
            <p:ph type="subTitle" idx="1"/>
          </p:nvPr>
        </p:nvSpPr>
        <p:spPr>
          <a:xfrm>
            <a:off x="838200" y="4876799"/>
            <a:ext cx="7239000" cy="1134836"/>
          </a:xfrm>
        </p:spPr>
        <p:txBody>
          <a:bodyPr>
            <a:normAutofit fontScale="92500" lnSpcReduction="10000"/>
          </a:bodyPr>
          <a:lstStyle/>
          <a:p>
            <a:r>
              <a:rPr lang="en-US" dirty="0"/>
              <a:t>Part </a:t>
            </a:r>
            <a:r>
              <a:rPr lang="en-US" dirty="0" smtClean="0"/>
              <a:t>IV: Chapter II in Practice – A Case Study</a:t>
            </a:r>
            <a:endParaRPr lang="en-US" b="1" dirty="0" smtClean="0"/>
          </a:p>
          <a:p>
            <a:r>
              <a:rPr lang="en-US" b="1" dirty="0" smtClean="0"/>
              <a:t>Wednesday, June 3, 2015</a:t>
            </a:r>
          </a:p>
          <a:p>
            <a:r>
              <a:rPr lang="en-US" sz="1900" b="1" dirty="0" smtClean="0"/>
              <a:t>12:00-1:00 pm Central</a:t>
            </a:r>
            <a:endParaRPr lang="en-US" sz="1900" b="1" dirty="0"/>
          </a:p>
        </p:txBody>
      </p:sp>
      <p:sp>
        <p:nvSpPr>
          <p:cNvPr id="6" name="TextBox 5"/>
          <p:cNvSpPr txBox="1"/>
          <p:nvPr/>
        </p:nvSpPr>
        <p:spPr>
          <a:xfrm>
            <a:off x="3670471" y="4273034"/>
            <a:ext cx="1803058" cy="369332"/>
          </a:xfrm>
          <a:prstGeom prst="rect">
            <a:avLst/>
          </a:prstGeom>
          <a:noFill/>
        </p:spPr>
        <p:txBody>
          <a:bodyPr wrap="none" rtlCol="0">
            <a:spAutoFit/>
          </a:bodyPr>
          <a:lstStyle/>
          <a:p>
            <a:r>
              <a:rPr lang="en-US" b="1" dirty="0">
                <a:solidFill>
                  <a:srgbClr val="002F5F"/>
                </a:solidFill>
              </a:rPr>
              <a:t>WEBINAR SERIES</a:t>
            </a:r>
            <a:endParaRPr lang="en-US" dirty="0">
              <a:solidFill>
                <a:srgbClr val="002F5F"/>
              </a:solidFill>
            </a:endParaRPr>
          </a:p>
        </p:txBody>
      </p:sp>
      <p:cxnSp>
        <p:nvCxnSpPr>
          <p:cNvPr id="8" name="Straight Connector 7"/>
          <p:cNvCxnSpPr/>
          <p:nvPr/>
        </p:nvCxnSpPr>
        <p:spPr>
          <a:xfrm>
            <a:off x="1447800" y="4267200"/>
            <a:ext cx="6248400" cy="0"/>
          </a:xfrm>
          <a:prstGeom prst="line">
            <a:avLst/>
          </a:prstGeom>
          <a:ln w="158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447800" y="4648200"/>
            <a:ext cx="6248400" cy="0"/>
          </a:xfrm>
          <a:prstGeom prst="line">
            <a:avLst/>
          </a:prstGeom>
          <a:ln w="158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9586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176" y="691134"/>
            <a:ext cx="7886700" cy="761561"/>
          </a:xfrm>
        </p:spPr>
        <p:txBody>
          <a:bodyPr>
            <a:normAutofit fontScale="90000"/>
          </a:bodyPr>
          <a:lstStyle/>
          <a:p>
            <a:r>
              <a:rPr lang="en-US" dirty="0" smtClean="0"/>
              <a:t>Covenants – Bank or Bond Committee Position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Perspective</a:t>
            </a:r>
          </a:p>
          <a:p>
            <a:r>
              <a:rPr lang="en-US" dirty="0" smtClean="0"/>
              <a:t>Position</a:t>
            </a:r>
          </a:p>
          <a:p>
            <a:r>
              <a:rPr lang="en-US" dirty="0" smtClean="0"/>
              <a:t>Systematic </a:t>
            </a:r>
            <a:r>
              <a:rPr lang="en-US" dirty="0"/>
              <a:t>p</a:t>
            </a:r>
            <a:r>
              <a:rPr lang="en-US" dirty="0" smtClean="0"/>
              <a:t>ressures</a:t>
            </a:r>
          </a:p>
          <a:p>
            <a:r>
              <a:rPr lang="en-US" dirty="0" smtClean="0"/>
              <a:t>Internal pressures</a:t>
            </a:r>
          </a:p>
          <a:p>
            <a:r>
              <a:rPr lang="en-US" dirty="0" smtClean="0"/>
              <a:t>Approvals</a:t>
            </a:r>
          </a:p>
          <a:p>
            <a:r>
              <a:rPr lang="en-US" dirty="0" smtClean="0"/>
              <a:t>Regulatory hurdles</a:t>
            </a:r>
          </a:p>
          <a:p>
            <a:r>
              <a:rPr lang="en-US" dirty="0" smtClean="0"/>
              <a:t>Equity players </a:t>
            </a:r>
            <a:r>
              <a:rPr lang="en-US" dirty="0"/>
              <a:t>p</a:t>
            </a:r>
            <a:r>
              <a:rPr lang="en-US" dirty="0" smtClean="0"/>
              <a:t>urchasing </a:t>
            </a:r>
            <a:r>
              <a:rPr lang="en-US" dirty="0"/>
              <a:t>b</a:t>
            </a:r>
            <a:r>
              <a:rPr lang="en-US" dirty="0" smtClean="0"/>
              <a:t>onds at a </a:t>
            </a:r>
            <a:r>
              <a:rPr lang="en-US" dirty="0"/>
              <a:t>d</a:t>
            </a:r>
            <a:r>
              <a:rPr lang="en-US" dirty="0" smtClean="0"/>
              <a:t>iscount (i.e. loan to own)</a:t>
            </a:r>
          </a:p>
          <a:p>
            <a:r>
              <a:rPr lang="en-US" dirty="0" smtClean="0"/>
              <a:t>Know who you are dealing with and what they want – </a:t>
            </a:r>
            <a:r>
              <a:rPr lang="en-US" dirty="0"/>
              <a:t>m</a:t>
            </a:r>
            <a:r>
              <a:rPr lang="en-US" dirty="0" smtClean="0"/>
              <a:t>oney, stock, assets, all of the above?</a:t>
            </a:r>
            <a:endParaRPr lang="en-US" dirty="0"/>
          </a:p>
        </p:txBody>
      </p:sp>
      <p:sp>
        <p:nvSpPr>
          <p:cNvPr id="5" name="Slide Number Placeholder 4"/>
          <p:cNvSpPr>
            <a:spLocks noGrp="1"/>
          </p:cNvSpPr>
          <p:nvPr>
            <p:ph type="sldNum" sz="quarter" idx="12"/>
          </p:nvPr>
        </p:nvSpPr>
        <p:spPr/>
        <p:txBody>
          <a:bodyPr/>
          <a:lstStyle/>
          <a:p>
            <a:fld id="{149C6116-637A-4C39-84BB-CAF9675A0B8C}" type="slidenum">
              <a:rPr lang="en-US" smtClean="0"/>
              <a:t>10</a:t>
            </a:fld>
            <a:endParaRPr lang="en-US"/>
          </a:p>
        </p:txBody>
      </p:sp>
    </p:spTree>
    <p:extLst>
      <p:ext uri="{BB962C8B-B14F-4D97-AF65-F5344CB8AC3E}">
        <p14:creationId xmlns:p14="http://schemas.microsoft.com/office/powerpoint/2010/main" val="27244296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Takeaways from Part I</a:t>
            </a:r>
            <a:endParaRPr lang="en-US" dirty="0"/>
          </a:p>
        </p:txBody>
      </p:sp>
      <p:sp>
        <p:nvSpPr>
          <p:cNvPr id="3" name="Content Placeholder 2"/>
          <p:cNvSpPr>
            <a:spLocks noGrp="1"/>
          </p:cNvSpPr>
          <p:nvPr>
            <p:ph idx="1"/>
          </p:nvPr>
        </p:nvSpPr>
        <p:spPr>
          <a:xfrm>
            <a:off x="628650" y="1825625"/>
            <a:ext cx="7753350" cy="4130675"/>
          </a:xfrm>
        </p:spPr>
        <p:txBody>
          <a:bodyPr>
            <a:normAutofit lnSpcReduction="10000"/>
          </a:bodyPr>
          <a:lstStyle/>
          <a:p>
            <a:r>
              <a:rPr lang="en-US" dirty="0" smtClean="0"/>
              <a:t>Be proactive and responsive</a:t>
            </a:r>
          </a:p>
          <a:p>
            <a:pPr marL="800100" lvl="2" indent="-342900">
              <a:lnSpc>
                <a:spcPct val="75000"/>
              </a:lnSpc>
              <a:spcBef>
                <a:spcPts val="1000"/>
              </a:spcBef>
              <a:buFont typeface="Courier New" panose="02070309020205020404" pitchFamily="49" charset="0"/>
              <a:buChar char="o"/>
            </a:pPr>
            <a:r>
              <a:rPr lang="en-US" sz="2200" dirty="0"/>
              <a:t>Under-promise and </a:t>
            </a:r>
            <a:r>
              <a:rPr lang="en-US" sz="2200" dirty="0" smtClean="0"/>
              <a:t>over-perform</a:t>
            </a:r>
            <a:endParaRPr lang="en-US" sz="2200" dirty="0"/>
          </a:p>
          <a:p>
            <a:pPr marL="800100" lvl="2" indent="-342900">
              <a:lnSpc>
                <a:spcPct val="75000"/>
              </a:lnSpc>
              <a:spcBef>
                <a:spcPts val="1000"/>
              </a:spcBef>
              <a:buFont typeface="Courier New" panose="02070309020205020404" pitchFamily="49" charset="0"/>
              <a:buChar char="o"/>
            </a:pPr>
            <a:r>
              <a:rPr lang="en-US" sz="2200" dirty="0"/>
              <a:t>Sell </a:t>
            </a:r>
            <a:r>
              <a:rPr lang="en-US" sz="2200" dirty="0" smtClean="0"/>
              <a:t>your capabilities and plan</a:t>
            </a:r>
            <a:endParaRPr lang="en-US" sz="2200" dirty="0"/>
          </a:p>
          <a:p>
            <a:pPr marL="800100" lvl="2" indent="-342900">
              <a:lnSpc>
                <a:spcPct val="75000"/>
              </a:lnSpc>
              <a:spcBef>
                <a:spcPts val="1000"/>
              </a:spcBef>
              <a:buFont typeface="Courier New" panose="02070309020205020404" pitchFamily="49" charset="0"/>
              <a:buChar char="o"/>
            </a:pPr>
            <a:r>
              <a:rPr lang="en-US" sz="2200" dirty="0"/>
              <a:t>Give </a:t>
            </a:r>
            <a:r>
              <a:rPr lang="en-US" sz="2200" dirty="0" smtClean="0"/>
              <a:t>creditors </a:t>
            </a:r>
            <a:r>
              <a:rPr lang="en-US" sz="2200" dirty="0"/>
              <a:t>the </a:t>
            </a:r>
            <a:r>
              <a:rPr lang="en-US" sz="2200" dirty="0" smtClean="0"/>
              <a:t>opportunity </a:t>
            </a:r>
            <a:r>
              <a:rPr lang="en-US" sz="2200" dirty="0"/>
              <a:t>to </a:t>
            </a:r>
            <a:r>
              <a:rPr lang="en-US" sz="2200" dirty="0" smtClean="0"/>
              <a:t>increase </a:t>
            </a:r>
            <a:r>
              <a:rPr lang="en-US" sz="2200" dirty="0"/>
              <a:t>r</a:t>
            </a:r>
            <a:r>
              <a:rPr lang="en-US" sz="2200" dirty="0" smtClean="0"/>
              <a:t>ecovery </a:t>
            </a:r>
            <a:r>
              <a:rPr lang="en-US" sz="2200" dirty="0"/>
              <a:t>b</a:t>
            </a:r>
            <a:r>
              <a:rPr lang="en-US" sz="2200" dirty="0" smtClean="0"/>
              <a:t>y </a:t>
            </a:r>
            <a:r>
              <a:rPr lang="en-US" sz="2200" dirty="0"/>
              <a:t>w</a:t>
            </a:r>
            <a:r>
              <a:rPr lang="en-US" sz="2200" dirty="0" smtClean="0"/>
              <a:t>orking with </a:t>
            </a:r>
            <a:r>
              <a:rPr lang="en-US" sz="2200" dirty="0"/>
              <a:t>y</a:t>
            </a:r>
            <a:r>
              <a:rPr lang="en-US" sz="2200" dirty="0" smtClean="0"/>
              <a:t>ou</a:t>
            </a:r>
            <a:endParaRPr lang="en-US" sz="2200" dirty="0"/>
          </a:p>
          <a:p>
            <a:r>
              <a:rPr lang="en-US" dirty="0" smtClean="0"/>
              <a:t>Over-communicate</a:t>
            </a:r>
          </a:p>
          <a:p>
            <a:r>
              <a:rPr lang="en-US" dirty="0" smtClean="0"/>
              <a:t>Hire counsel and financial advisors </a:t>
            </a:r>
            <a:r>
              <a:rPr lang="en-US" dirty="0"/>
              <a:t>f</a:t>
            </a:r>
            <a:r>
              <a:rPr lang="en-US" dirty="0" smtClean="0"/>
              <a:t>amiliar </a:t>
            </a:r>
            <a:r>
              <a:rPr lang="en-US" dirty="0"/>
              <a:t>w</a:t>
            </a:r>
            <a:r>
              <a:rPr lang="en-US" dirty="0" smtClean="0"/>
              <a:t>ith </a:t>
            </a:r>
            <a:r>
              <a:rPr lang="en-US" dirty="0"/>
              <a:t>w</a:t>
            </a:r>
            <a:r>
              <a:rPr lang="en-US" dirty="0" smtClean="0"/>
              <a:t>ork-outs and </a:t>
            </a:r>
            <a:r>
              <a:rPr lang="en-US" dirty="0"/>
              <a:t>r</a:t>
            </a:r>
            <a:r>
              <a:rPr lang="en-US" dirty="0" smtClean="0"/>
              <a:t>estructuring to guide </a:t>
            </a:r>
            <a:r>
              <a:rPr lang="en-US" dirty="0"/>
              <a:t>y</a:t>
            </a:r>
            <a:r>
              <a:rPr lang="en-US" dirty="0" smtClean="0"/>
              <a:t>ou through </a:t>
            </a:r>
            <a:r>
              <a:rPr lang="en-US" dirty="0"/>
              <a:t>p</a:t>
            </a:r>
            <a:r>
              <a:rPr lang="en-US" dirty="0" smtClean="0"/>
              <a:t>rocess</a:t>
            </a:r>
          </a:p>
          <a:p>
            <a:r>
              <a:rPr lang="en-US" dirty="0" smtClean="0"/>
              <a:t>Involve energy lawyers that know the industry</a:t>
            </a:r>
          </a:p>
          <a:p>
            <a:pPr marL="800100" lvl="2" indent="-342900">
              <a:lnSpc>
                <a:spcPct val="75000"/>
              </a:lnSpc>
              <a:spcBef>
                <a:spcPts val="1000"/>
              </a:spcBef>
              <a:buFont typeface="Courier New" panose="02070309020205020404" pitchFamily="49" charset="0"/>
              <a:buChar char="o"/>
            </a:pPr>
            <a:r>
              <a:rPr lang="en-US" sz="2200" dirty="0"/>
              <a:t>Fresh Face and Lightning Rod</a:t>
            </a:r>
          </a:p>
          <a:p>
            <a:endParaRPr lang="en-US" dirty="0" smtClean="0"/>
          </a:p>
        </p:txBody>
      </p:sp>
      <p:sp>
        <p:nvSpPr>
          <p:cNvPr id="5" name="Slide Number Placeholder 4"/>
          <p:cNvSpPr>
            <a:spLocks noGrp="1"/>
          </p:cNvSpPr>
          <p:nvPr>
            <p:ph type="sldNum" sz="quarter" idx="12"/>
          </p:nvPr>
        </p:nvSpPr>
        <p:spPr/>
        <p:txBody>
          <a:bodyPr/>
          <a:lstStyle/>
          <a:p>
            <a:fld id="{149C6116-637A-4C39-84BB-CAF9675A0B8C}" type="slidenum">
              <a:rPr lang="en-US" smtClean="0"/>
              <a:t>11</a:t>
            </a:fld>
            <a:endParaRPr lang="en-US"/>
          </a:p>
        </p:txBody>
      </p:sp>
    </p:spTree>
    <p:extLst>
      <p:ext uri="{BB962C8B-B14F-4D97-AF65-F5344CB8AC3E}">
        <p14:creationId xmlns:p14="http://schemas.microsoft.com/office/powerpoint/2010/main" val="1333079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888" y="1007475"/>
            <a:ext cx="7886700" cy="2925698"/>
          </a:xfrm>
        </p:spPr>
        <p:txBody>
          <a:bodyPr>
            <a:normAutofit fontScale="90000"/>
          </a:bodyPr>
          <a:lstStyle/>
          <a:p>
            <a:r>
              <a:rPr lang="en-US" dirty="0" smtClean="0"/>
              <a:t>Overview of Past Webinars</a:t>
            </a:r>
            <a:br>
              <a:rPr lang="en-US" dirty="0" smtClean="0"/>
            </a:br>
            <a:r>
              <a:rPr lang="en-US" dirty="0" smtClean="0"/>
              <a:t/>
            </a:r>
            <a:br>
              <a:rPr lang="en-US" dirty="0" smtClean="0"/>
            </a:br>
            <a:r>
              <a:rPr lang="en-US" dirty="0" smtClean="0"/>
              <a:t/>
            </a:r>
            <a:br>
              <a:rPr lang="en-US" dirty="0" smtClean="0"/>
            </a:br>
            <a:r>
              <a:rPr lang="en-US" dirty="0" smtClean="0">
                <a:solidFill>
                  <a:schemeClr val="tx1">
                    <a:lumMod val="50000"/>
                    <a:lumOff val="50000"/>
                  </a:schemeClr>
                </a:solidFill>
              </a:rPr>
              <a:t>Part II: Boards of Directors and Corporate Governance</a:t>
            </a:r>
            <a:endParaRPr lang="en-US" dirty="0">
              <a:solidFill>
                <a:schemeClr val="tx1">
                  <a:lumMod val="50000"/>
                  <a:lumOff val="50000"/>
                </a:schemeClr>
              </a:solidFill>
            </a:endParaRPr>
          </a:p>
        </p:txBody>
      </p:sp>
    </p:spTree>
    <p:extLst>
      <p:ext uri="{BB962C8B-B14F-4D97-AF65-F5344CB8AC3E}">
        <p14:creationId xmlns:p14="http://schemas.microsoft.com/office/powerpoint/2010/main" val="31748952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Initial Legal Considerations for Board of Directors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Hire competent restructuring team</a:t>
            </a:r>
          </a:p>
          <a:p>
            <a:r>
              <a:rPr lang="en-US" dirty="0" smtClean="0"/>
              <a:t>Review organizational and financial documents, including loan agreements</a:t>
            </a:r>
          </a:p>
          <a:p>
            <a:r>
              <a:rPr lang="en-US" dirty="0" smtClean="0"/>
              <a:t>Review historical operations and expense reduction options</a:t>
            </a:r>
          </a:p>
          <a:p>
            <a:r>
              <a:rPr lang="en-US" dirty="0" smtClean="0"/>
              <a:t>Consider current and near term liquidity requirements</a:t>
            </a:r>
          </a:p>
          <a:p>
            <a:r>
              <a:rPr lang="en-US" dirty="0" smtClean="0"/>
              <a:t>Consider points of leverage with lenders, including leverage Chapter 11 provides</a:t>
            </a:r>
          </a:p>
          <a:p>
            <a:r>
              <a:rPr lang="en-US" dirty="0" smtClean="0"/>
              <a:t>Obtain debtor in possession financing (if Chapter 11 filing is a possibility)</a:t>
            </a:r>
          </a:p>
          <a:p>
            <a:r>
              <a:rPr lang="en-US" dirty="0" smtClean="0"/>
              <a:t>Conduct and keep records of board meetings, discussions and decisions</a:t>
            </a:r>
          </a:p>
          <a:p>
            <a:endParaRPr lang="en-US" dirty="0" smtClean="0"/>
          </a:p>
        </p:txBody>
      </p:sp>
      <p:sp>
        <p:nvSpPr>
          <p:cNvPr id="5" name="Slide Number Placeholder 4"/>
          <p:cNvSpPr>
            <a:spLocks noGrp="1"/>
          </p:cNvSpPr>
          <p:nvPr>
            <p:ph type="sldNum" sz="quarter" idx="12"/>
          </p:nvPr>
        </p:nvSpPr>
        <p:spPr/>
        <p:txBody>
          <a:bodyPr/>
          <a:lstStyle/>
          <a:p>
            <a:fld id="{149C6116-637A-4C39-84BB-CAF9675A0B8C}" type="slidenum">
              <a:rPr lang="en-US" smtClean="0"/>
              <a:t>13</a:t>
            </a:fld>
            <a:endParaRPr lang="en-US"/>
          </a:p>
        </p:txBody>
      </p:sp>
    </p:spTree>
    <p:extLst>
      <p:ext uri="{BB962C8B-B14F-4D97-AF65-F5344CB8AC3E}">
        <p14:creationId xmlns:p14="http://schemas.microsoft.com/office/powerpoint/2010/main" val="934862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Fiduciary Duty - Duty of Care &amp; Duty of Loyalty</a:t>
            </a:r>
            <a:endParaRPr lang="en-US" dirty="0"/>
          </a:p>
        </p:txBody>
      </p:sp>
      <p:sp>
        <p:nvSpPr>
          <p:cNvPr id="3" name="Content Placeholder 2"/>
          <p:cNvSpPr>
            <a:spLocks noGrp="1"/>
          </p:cNvSpPr>
          <p:nvPr>
            <p:ph idx="1"/>
          </p:nvPr>
        </p:nvSpPr>
        <p:spPr>
          <a:xfrm>
            <a:off x="628650" y="1825625"/>
            <a:ext cx="7886700" cy="4435475"/>
          </a:xfrm>
        </p:spPr>
        <p:txBody>
          <a:bodyPr>
            <a:normAutofit/>
          </a:bodyPr>
          <a:lstStyle/>
          <a:p>
            <a:r>
              <a:rPr lang="en-US" sz="2400" dirty="0" smtClean="0"/>
              <a:t>Duty of Care</a:t>
            </a:r>
          </a:p>
          <a:p>
            <a:pPr marL="800100" lvl="2" indent="-342900">
              <a:lnSpc>
                <a:spcPct val="65000"/>
              </a:lnSpc>
              <a:spcBef>
                <a:spcPts val="1000"/>
              </a:spcBef>
              <a:buFont typeface="Courier New" panose="02070309020205020404" pitchFamily="49" charset="0"/>
              <a:buChar char="o"/>
            </a:pPr>
            <a:r>
              <a:rPr lang="en-US" dirty="0"/>
              <a:t>Directors and Officers must be diligent and informed, and exercise prudent &amp; unbiased business judgment</a:t>
            </a:r>
          </a:p>
          <a:p>
            <a:pPr marL="800100" lvl="2" indent="-342900">
              <a:lnSpc>
                <a:spcPct val="65000"/>
              </a:lnSpc>
              <a:spcBef>
                <a:spcPts val="1000"/>
              </a:spcBef>
              <a:buFont typeface="Courier New" panose="02070309020205020404" pitchFamily="49" charset="0"/>
              <a:buChar char="o"/>
            </a:pPr>
            <a:r>
              <a:rPr lang="en-US" dirty="0"/>
              <a:t>Directors are entitled to rely in good faith and with ordinary care on reports prepared by Officers of the company or outside experts within the area of their expertise </a:t>
            </a:r>
          </a:p>
          <a:p>
            <a:r>
              <a:rPr lang="en-US" sz="2400" dirty="0" smtClean="0"/>
              <a:t>Duty of Loyalty </a:t>
            </a:r>
          </a:p>
          <a:p>
            <a:pPr marL="800100" lvl="2" indent="-342900">
              <a:lnSpc>
                <a:spcPct val="65000"/>
              </a:lnSpc>
              <a:spcBef>
                <a:spcPts val="1000"/>
              </a:spcBef>
              <a:buFont typeface="Courier New" panose="02070309020205020404" pitchFamily="49" charset="0"/>
              <a:buChar char="o"/>
            </a:pPr>
            <a:r>
              <a:rPr lang="en-US" dirty="0"/>
              <a:t>Obligates Directors and Officers to act in good faith and in the best interests of the company, and to deal fairly with the company</a:t>
            </a:r>
          </a:p>
        </p:txBody>
      </p:sp>
      <p:sp>
        <p:nvSpPr>
          <p:cNvPr id="5" name="Slide Number Placeholder 4"/>
          <p:cNvSpPr>
            <a:spLocks noGrp="1"/>
          </p:cNvSpPr>
          <p:nvPr>
            <p:ph type="sldNum" sz="quarter" idx="12"/>
          </p:nvPr>
        </p:nvSpPr>
        <p:spPr/>
        <p:txBody>
          <a:bodyPr/>
          <a:lstStyle/>
          <a:p>
            <a:fld id="{149C6116-637A-4C39-84BB-CAF9675A0B8C}" type="slidenum">
              <a:rPr lang="en-US" smtClean="0"/>
              <a:t>14</a:t>
            </a:fld>
            <a:endParaRPr lang="en-US"/>
          </a:p>
        </p:txBody>
      </p:sp>
    </p:spTree>
    <p:extLst>
      <p:ext uri="{BB962C8B-B14F-4D97-AF65-F5344CB8AC3E}">
        <p14:creationId xmlns:p14="http://schemas.microsoft.com/office/powerpoint/2010/main" val="18800901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 to Avoid and Defend</a:t>
            </a:r>
            <a:endParaRPr lang="en-US" dirty="0"/>
          </a:p>
        </p:txBody>
      </p:sp>
      <p:sp>
        <p:nvSpPr>
          <p:cNvPr id="3" name="Content Placeholder 2"/>
          <p:cNvSpPr>
            <a:spLocks noGrp="1"/>
          </p:cNvSpPr>
          <p:nvPr>
            <p:ph idx="1"/>
          </p:nvPr>
        </p:nvSpPr>
        <p:spPr/>
        <p:txBody>
          <a:bodyPr>
            <a:normAutofit/>
          </a:bodyPr>
          <a:lstStyle/>
          <a:p>
            <a:r>
              <a:rPr lang="en-US" dirty="0" smtClean="0"/>
              <a:t>Be sensitive to impact of decisions on creditors and shareholders</a:t>
            </a:r>
          </a:p>
          <a:p>
            <a:r>
              <a:rPr lang="en-US" dirty="0" smtClean="0"/>
              <a:t>Treat similarly situated creditors alike</a:t>
            </a:r>
          </a:p>
          <a:p>
            <a:r>
              <a:rPr lang="en-US" dirty="0" smtClean="0"/>
              <a:t>Pay close attention to transactions with management and other insiders</a:t>
            </a:r>
          </a:p>
          <a:p>
            <a:r>
              <a:rPr lang="en-US" dirty="0" smtClean="0"/>
              <a:t>Do not unduly delay engaging workout advisors</a:t>
            </a:r>
          </a:p>
        </p:txBody>
      </p:sp>
      <p:sp>
        <p:nvSpPr>
          <p:cNvPr id="5" name="Slide Number Placeholder 4"/>
          <p:cNvSpPr>
            <a:spLocks noGrp="1"/>
          </p:cNvSpPr>
          <p:nvPr>
            <p:ph type="sldNum" sz="quarter" idx="12"/>
          </p:nvPr>
        </p:nvSpPr>
        <p:spPr/>
        <p:txBody>
          <a:bodyPr/>
          <a:lstStyle/>
          <a:p>
            <a:fld id="{149C6116-637A-4C39-84BB-CAF9675A0B8C}" type="slidenum">
              <a:rPr lang="en-US" smtClean="0"/>
              <a:t>15</a:t>
            </a:fld>
            <a:endParaRPr lang="en-US"/>
          </a:p>
        </p:txBody>
      </p:sp>
    </p:spTree>
    <p:extLst>
      <p:ext uri="{BB962C8B-B14F-4D97-AF65-F5344CB8AC3E}">
        <p14:creationId xmlns:p14="http://schemas.microsoft.com/office/powerpoint/2010/main" val="12551884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Takeaways from Part II</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Directors should not “swing for the fences” or engage in courses of action that deepen corporate insolvency</a:t>
            </a:r>
          </a:p>
          <a:p>
            <a:r>
              <a:rPr lang="en-US" dirty="0"/>
              <a:t>Focus is on “enterprise value” which can only be determined with “input” of realistic </a:t>
            </a:r>
            <a:r>
              <a:rPr lang="en-US" dirty="0" smtClean="0"/>
              <a:t>forecast</a:t>
            </a:r>
          </a:p>
          <a:p>
            <a:r>
              <a:rPr lang="en-US" dirty="0" smtClean="0"/>
              <a:t>Fairness </a:t>
            </a:r>
            <a:r>
              <a:rPr lang="en-US" dirty="0"/>
              <a:t>Opinions should not rely purely on management </a:t>
            </a:r>
            <a:r>
              <a:rPr lang="en-US" dirty="0" smtClean="0"/>
              <a:t>projections</a:t>
            </a:r>
          </a:p>
          <a:p>
            <a:r>
              <a:rPr lang="en-US" dirty="0" smtClean="0"/>
              <a:t>Even </a:t>
            </a:r>
            <a:r>
              <a:rPr lang="en-US" dirty="0"/>
              <a:t>wholly-owned subsidiary may require independent financial and legal </a:t>
            </a:r>
            <a:r>
              <a:rPr lang="en-US" dirty="0" smtClean="0"/>
              <a:t>advisors</a:t>
            </a:r>
          </a:p>
          <a:p>
            <a:r>
              <a:rPr lang="en-US" dirty="0"/>
              <a:t>Different and well qualified financial experts may come to widely different valuation </a:t>
            </a:r>
            <a:r>
              <a:rPr lang="en-US" dirty="0" smtClean="0"/>
              <a:t>opinions</a:t>
            </a:r>
            <a:endParaRPr lang="en-US" dirty="0"/>
          </a:p>
          <a:p>
            <a:r>
              <a:rPr lang="en-US" dirty="0" smtClean="0"/>
              <a:t>Remember</a:t>
            </a:r>
            <a:r>
              <a:rPr lang="en-US" dirty="0"/>
              <a:t>, financial advisors may need to testify in </a:t>
            </a:r>
            <a:r>
              <a:rPr lang="en-US" dirty="0" smtClean="0"/>
              <a:t>court</a:t>
            </a:r>
          </a:p>
          <a:p>
            <a:r>
              <a:rPr lang="en-US" dirty="0" smtClean="0"/>
              <a:t>Maintain D&amp;O liability insurance</a:t>
            </a:r>
            <a:endParaRPr lang="en-US" dirty="0"/>
          </a:p>
          <a:p>
            <a:endParaRPr lang="en-US" dirty="0" smtClean="0"/>
          </a:p>
        </p:txBody>
      </p:sp>
      <p:sp>
        <p:nvSpPr>
          <p:cNvPr id="5" name="Slide Number Placeholder 4"/>
          <p:cNvSpPr>
            <a:spLocks noGrp="1"/>
          </p:cNvSpPr>
          <p:nvPr>
            <p:ph type="sldNum" sz="quarter" idx="12"/>
          </p:nvPr>
        </p:nvSpPr>
        <p:spPr/>
        <p:txBody>
          <a:bodyPr/>
          <a:lstStyle/>
          <a:p>
            <a:fld id="{149C6116-637A-4C39-84BB-CAF9675A0B8C}" type="slidenum">
              <a:rPr lang="en-US" smtClean="0"/>
              <a:t>16</a:t>
            </a:fld>
            <a:endParaRPr lang="en-US"/>
          </a:p>
        </p:txBody>
      </p:sp>
    </p:spTree>
    <p:extLst>
      <p:ext uri="{BB962C8B-B14F-4D97-AF65-F5344CB8AC3E}">
        <p14:creationId xmlns:p14="http://schemas.microsoft.com/office/powerpoint/2010/main" val="6469779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888" y="1007475"/>
            <a:ext cx="7886700" cy="2925698"/>
          </a:xfrm>
        </p:spPr>
        <p:txBody>
          <a:bodyPr>
            <a:normAutofit fontScale="90000"/>
          </a:bodyPr>
          <a:lstStyle/>
          <a:p>
            <a:r>
              <a:rPr lang="en-US" dirty="0" smtClean="0"/>
              <a:t>Overview of Past Webinars</a:t>
            </a:r>
            <a:br>
              <a:rPr lang="en-US" dirty="0" smtClean="0"/>
            </a:br>
            <a:r>
              <a:rPr lang="en-US" dirty="0" smtClean="0"/>
              <a:t/>
            </a:r>
            <a:br>
              <a:rPr lang="en-US" dirty="0" smtClean="0"/>
            </a:br>
            <a:r>
              <a:rPr lang="en-US" dirty="0" smtClean="0"/>
              <a:t/>
            </a:r>
            <a:br>
              <a:rPr lang="en-US" dirty="0" smtClean="0"/>
            </a:br>
            <a:r>
              <a:rPr lang="en-US" dirty="0" smtClean="0">
                <a:solidFill>
                  <a:schemeClr val="tx1">
                    <a:lumMod val="50000"/>
                    <a:lumOff val="50000"/>
                  </a:schemeClr>
                </a:solidFill>
              </a:rPr>
              <a:t>Part III: Finding Hidden Value in Financial Distress</a:t>
            </a:r>
            <a:endParaRPr lang="en-US" dirty="0">
              <a:solidFill>
                <a:schemeClr val="tx1">
                  <a:lumMod val="50000"/>
                  <a:lumOff val="50000"/>
                </a:schemeClr>
              </a:solidFill>
            </a:endParaRPr>
          </a:p>
        </p:txBody>
      </p:sp>
    </p:spTree>
    <p:extLst>
      <p:ext uri="{BB962C8B-B14F-4D97-AF65-F5344CB8AC3E}">
        <p14:creationId xmlns:p14="http://schemas.microsoft.com/office/powerpoint/2010/main" val="2733022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23789"/>
            <a:ext cx="7772400" cy="1143000"/>
          </a:xfrm>
        </p:spPr>
        <p:txBody>
          <a:bodyPr>
            <a:normAutofit/>
          </a:bodyPr>
          <a:lstStyle/>
          <a:p>
            <a:r>
              <a:rPr lang="en-US" dirty="0" smtClean="0"/>
              <a:t>Overview of Out of Court Distressed Acquisitions </a:t>
            </a:r>
            <a:endParaRPr lang="en-US" dirty="0"/>
          </a:p>
        </p:txBody>
      </p:sp>
      <p:sp>
        <p:nvSpPr>
          <p:cNvPr id="4" name="Slide Number Placeholder 3"/>
          <p:cNvSpPr>
            <a:spLocks noGrp="1"/>
          </p:cNvSpPr>
          <p:nvPr>
            <p:ph type="sldNum" sz="quarter" idx="10"/>
          </p:nvPr>
        </p:nvSpPr>
        <p:spPr/>
        <p:txBody>
          <a:bodyPr/>
          <a:lstStyle/>
          <a:p>
            <a:pPr>
              <a:defRPr/>
            </a:pPr>
            <a:fld id="{8CA7C0B1-AC4C-4B3D-AC72-9109D5B2E851}" type="slidenum">
              <a:rPr lang="en-US" altLang="en-US" smtClean="0"/>
              <a:pPr>
                <a:defRPr/>
              </a:pPr>
              <a:t>18</a:t>
            </a:fld>
            <a:endParaRPr lang="en-US" altLang="en-US"/>
          </a:p>
        </p:txBody>
      </p:sp>
      <p:sp>
        <p:nvSpPr>
          <p:cNvPr id="5" name="Rectangle 3"/>
          <p:cNvSpPr txBox="1">
            <a:spLocks noChangeArrowheads="1"/>
          </p:cNvSpPr>
          <p:nvPr/>
        </p:nvSpPr>
        <p:spPr>
          <a:xfrm>
            <a:off x="628650" y="2010682"/>
            <a:ext cx="7886700" cy="413067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Calibri" panose="020F050202020403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500"/>
              </a:spcBef>
            </a:pPr>
            <a:r>
              <a:rPr lang="en-US" altLang="en-US" sz="2600" dirty="0" smtClean="0"/>
              <a:t>Many acquisitions occur without the filing of a Chapter 11 case</a:t>
            </a:r>
          </a:p>
          <a:p>
            <a:pPr>
              <a:spcBef>
                <a:spcPts val="500"/>
              </a:spcBef>
            </a:pPr>
            <a:r>
              <a:rPr lang="en-US" altLang="en-US" sz="2600" dirty="0" smtClean="0"/>
              <a:t>When the seller is in financial distress, however, the value of the business makes it risky and unwise to buy equity of the seller</a:t>
            </a:r>
          </a:p>
          <a:p>
            <a:pPr>
              <a:spcBef>
                <a:spcPts val="500"/>
              </a:spcBef>
            </a:pPr>
            <a:r>
              <a:rPr lang="en-US" altLang="en-US" sz="2600" dirty="0" smtClean="0"/>
              <a:t>Purchasing assets of a company in financial distress pose issues and risks for the purchaser.  </a:t>
            </a:r>
          </a:p>
          <a:p>
            <a:pPr marL="800100" lvl="2" indent="-342900">
              <a:lnSpc>
                <a:spcPct val="85000"/>
              </a:lnSpc>
              <a:spcBef>
                <a:spcPts val="1000"/>
              </a:spcBef>
              <a:buFont typeface="Courier New" panose="02070309020205020404" pitchFamily="49" charset="0"/>
              <a:buChar char="o"/>
            </a:pPr>
            <a:r>
              <a:rPr lang="en-US" altLang="en-US" sz="2200" dirty="0"/>
              <a:t>First, seller may not be able, with certainty, to convey title to assets free and clear.  </a:t>
            </a:r>
          </a:p>
          <a:p>
            <a:pPr marL="800100" lvl="2" indent="-342900">
              <a:lnSpc>
                <a:spcPct val="85000"/>
              </a:lnSpc>
              <a:spcBef>
                <a:spcPts val="1000"/>
              </a:spcBef>
              <a:buFont typeface="Courier New" panose="02070309020205020404" pitchFamily="49" charset="0"/>
              <a:buChar char="o"/>
            </a:pPr>
            <a:r>
              <a:rPr lang="en-US" altLang="en-US" sz="2200" dirty="0"/>
              <a:t>Second, purchaser will have risk of successor liability and risk that transaction will be avoided as a fraudulent conveyance</a:t>
            </a:r>
          </a:p>
          <a:p>
            <a:pPr>
              <a:spcBef>
                <a:spcPts val="500"/>
              </a:spcBef>
            </a:pPr>
            <a:r>
              <a:rPr lang="en-US" altLang="en-US" sz="2600" dirty="0" smtClean="0"/>
              <a:t>The avoid these risks, many purchasers of distressed assets require that the sale be consummated through a Section 363 sale or Chapter 11 plan</a:t>
            </a:r>
          </a:p>
        </p:txBody>
      </p:sp>
    </p:spTree>
    <p:extLst>
      <p:ext uri="{BB962C8B-B14F-4D97-AF65-F5344CB8AC3E}">
        <p14:creationId xmlns:p14="http://schemas.microsoft.com/office/powerpoint/2010/main" val="15666928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628650" y="678159"/>
            <a:ext cx="7886700" cy="761561"/>
          </a:xfrm>
        </p:spPr>
        <p:txBody>
          <a:bodyPr>
            <a:normAutofit/>
          </a:bodyPr>
          <a:lstStyle/>
          <a:p>
            <a:pPr eaLnBrk="1" hangingPunct="1"/>
            <a:r>
              <a:rPr lang="en-US" altLang="en-US" b="1" dirty="0" smtClean="0"/>
              <a:t>Credit Bidding Limitations</a:t>
            </a:r>
          </a:p>
        </p:txBody>
      </p:sp>
      <p:sp>
        <p:nvSpPr>
          <p:cNvPr id="33796" name="Rectangle 3"/>
          <p:cNvSpPr>
            <a:spLocks noGrp="1" noChangeArrowheads="1"/>
          </p:cNvSpPr>
          <p:nvPr>
            <p:ph idx="1"/>
          </p:nvPr>
        </p:nvSpPr>
        <p:spPr>
          <a:xfrm>
            <a:off x="617764" y="1662338"/>
            <a:ext cx="7886700" cy="4564841"/>
          </a:xfrm>
        </p:spPr>
        <p:txBody>
          <a:bodyPr>
            <a:normAutofit fontScale="85000" lnSpcReduction="20000"/>
          </a:bodyPr>
          <a:lstStyle/>
          <a:p>
            <a:pPr eaLnBrk="1" hangingPunct="1">
              <a:lnSpc>
                <a:spcPct val="85000"/>
              </a:lnSpc>
            </a:pPr>
            <a:r>
              <a:rPr lang="en-US" altLang="en-US" sz="2600" b="1" i="1" dirty="0" smtClean="0"/>
              <a:t>In re </a:t>
            </a:r>
            <a:r>
              <a:rPr lang="en-US" altLang="en-US" sz="2600" b="1" i="1" dirty="0" err="1" smtClean="0"/>
              <a:t>Fisker</a:t>
            </a:r>
            <a:r>
              <a:rPr lang="en-US" altLang="en-US" sz="2600" b="1" i="1" dirty="0" smtClean="0"/>
              <a:t> Automotive Holdings, Inc.</a:t>
            </a:r>
          </a:p>
          <a:p>
            <a:pPr marL="800100" lvl="2" indent="-342900">
              <a:lnSpc>
                <a:spcPct val="85000"/>
              </a:lnSpc>
              <a:spcBef>
                <a:spcPts val="1000"/>
              </a:spcBef>
              <a:buFont typeface="Courier New" panose="02070309020205020404" pitchFamily="49" charset="0"/>
              <a:buChar char="o"/>
            </a:pPr>
            <a:r>
              <a:rPr lang="en-US" altLang="en-US" sz="2400" dirty="0" smtClean="0"/>
              <a:t>Court in Delaware capped credit bid amount to amount holder paid for the debt, and </a:t>
            </a:r>
            <a:r>
              <a:rPr lang="en-US" altLang="en-US" sz="2400" u="sng" dirty="0" smtClean="0"/>
              <a:t>not</a:t>
            </a:r>
            <a:r>
              <a:rPr lang="en-US" altLang="en-US" sz="2400" dirty="0" smtClean="0"/>
              <a:t> face value, to encourage competitive bids.  </a:t>
            </a:r>
          </a:p>
          <a:p>
            <a:pPr marL="800100" lvl="2" indent="-342900">
              <a:lnSpc>
                <a:spcPct val="85000"/>
              </a:lnSpc>
              <a:spcBef>
                <a:spcPts val="1000"/>
              </a:spcBef>
              <a:buFont typeface="Courier New" panose="02070309020205020404" pitchFamily="49" charset="0"/>
              <a:buChar char="o"/>
            </a:pPr>
            <a:r>
              <a:rPr lang="en-US" altLang="en-US" sz="2400" dirty="0" smtClean="0"/>
              <a:t>See also </a:t>
            </a:r>
            <a:r>
              <a:rPr lang="en-US" altLang="en-US" sz="2400" i="1" dirty="0" smtClean="0"/>
              <a:t>In re Free Lance-Star Publishing</a:t>
            </a:r>
          </a:p>
          <a:p>
            <a:pPr eaLnBrk="1" hangingPunct="1">
              <a:lnSpc>
                <a:spcPct val="85000"/>
              </a:lnSpc>
            </a:pPr>
            <a:r>
              <a:rPr lang="en-US" altLang="en-US" sz="2600" b="1" i="1" dirty="0" smtClean="0"/>
              <a:t>In re Momentive (upheld on appeal on 5/4/2015)</a:t>
            </a:r>
          </a:p>
          <a:p>
            <a:pPr marL="800100" lvl="2" indent="-342900">
              <a:lnSpc>
                <a:spcPct val="85000"/>
              </a:lnSpc>
              <a:spcBef>
                <a:spcPts val="1000"/>
              </a:spcBef>
              <a:buFont typeface="Courier New" panose="02070309020205020404" pitchFamily="49" charset="0"/>
              <a:buChar char="o"/>
            </a:pPr>
            <a:r>
              <a:rPr lang="en-US" altLang="en-US" sz="2400" dirty="0" smtClean="0"/>
              <a:t>The </a:t>
            </a:r>
            <a:r>
              <a:rPr lang="en-US" altLang="en-US" sz="2400" dirty="0"/>
              <a:t>Court held that the lenders were not entitled to a “make whole” and other prepayment penalties upon acceleration of the debt caused by a bankruptcy filling, unless the agreement expressly provides for same upon acceleration.  Moreover, the lenders were crammed down to an interest rate using a formula approach  (e.g. T-Bill </a:t>
            </a:r>
            <a:r>
              <a:rPr lang="en-US" altLang="en-US" sz="2400" dirty="0" smtClean="0"/>
              <a:t>rate plus small risk </a:t>
            </a:r>
            <a:r>
              <a:rPr lang="en-US" altLang="en-US" sz="2400" dirty="0"/>
              <a:t>premium) and not a market rate interest</a:t>
            </a:r>
          </a:p>
          <a:p>
            <a:pPr>
              <a:lnSpc>
                <a:spcPct val="85000"/>
              </a:lnSpc>
            </a:pPr>
            <a:r>
              <a:rPr lang="en-US" altLang="en-US" sz="2600" b="1" i="1" dirty="0"/>
              <a:t>In re </a:t>
            </a:r>
            <a:r>
              <a:rPr lang="en-US" altLang="en-US" sz="2600" b="1" i="1" dirty="0" smtClean="0"/>
              <a:t>R.L. Adkins Corporation</a:t>
            </a:r>
          </a:p>
          <a:p>
            <a:pPr marL="800100" lvl="2" indent="-342900">
              <a:lnSpc>
                <a:spcPct val="85000"/>
              </a:lnSpc>
              <a:spcBef>
                <a:spcPts val="1000"/>
              </a:spcBef>
              <a:buFont typeface="Courier New" panose="02070309020205020404" pitchFamily="49" charset="0"/>
              <a:buChar char="o"/>
            </a:pPr>
            <a:r>
              <a:rPr lang="en-US" altLang="en-US" sz="2400" dirty="0"/>
              <a:t>The Fifth Circuit held that a creditor/prospective purchaser failed to timely exercise its credit bid rights and therefore would lose the right</a:t>
            </a:r>
          </a:p>
          <a:p>
            <a:pPr lvl="1">
              <a:lnSpc>
                <a:spcPct val="85000"/>
              </a:lnSpc>
              <a:buFont typeface="Courier New" panose="02070309020205020404" pitchFamily="49" charset="0"/>
              <a:buChar char="o"/>
            </a:pPr>
            <a:endParaRPr lang="en-US" altLang="en-US" sz="2200" dirty="0" smtClean="0"/>
          </a:p>
        </p:txBody>
      </p:sp>
      <p:sp>
        <p:nvSpPr>
          <p:cNvPr id="4" name="Slide Number Placeholder 3"/>
          <p:cNvSpPr>
            <a:spLocks noGrp="1"/>
          </p:cNvSpPr>
          <p:nvPr>
            <p:ph type="sldNum" sz="quarter" idx="12"/>
          </p:nvPr>
        </p:nvSpPr>
        <p:spPr/>
        <p:txBody>
          <a:bodyPr/>
          <a:lstStyle/>
          <a:p>
            <a:pPr>
              <a:defRPr/>
            </a:pPr>
            <a:fld id="{82E3DC53-2B29-46D1-A1DA-877B1DDB815D}" type="slidenum">
              <a:rPr lang="en-US" altLang="en-US"/>
              <a:pPr>
                <a:defRPr/>
              </a:pPr>
              <a:t>19</a:t>
            </a:fld>
            <a:endParaRPr lang="en-US" altLang="en-US"/>
          </a:p>
        </p:txBody>
      </p:sp>
    </p:spTree>
    <p:extLst>
      <p:ext uri="{BB962C8B-B14F-4D97-AF65-F5344CB8AC3E}">
        <p14:creationId xmlns:p14="http://schemas.microsoft.com/office/powerpoint/2010/main" val="1713424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Housekeeping Items</a:t>
            </a:r>
            <a:endParaRPr lang="en-US" dirty="0"/>
          </a:p>
        </p:txBody>
      </p:sp>
      <p:sp>
        <p:nvSpPr>
          <p:cNvPr id="3" name="Content Placeholder 2"/>
          <p:cNvSpPr>
            <a:spLocks noGrp="1"/>
          </p:cNvSpPr>
          <p:nvPr>
            <p:ph idx="1"/>
          </p:nvPr>
        </p:nvSpPr>
        <p:spPr/>
        <p:txBody>
          <a:bodyPr/>
          <a:lstStyle/>
          <a:p>
            <a:r>
              <a:rPr lang="en-US" dirty="0" smtClean="0"/>
              <a:t>This Webinar is Being Recorded</a:t>
            </a:r>
          </a:p>
          <a:p>
            <a:pPr lvl="1"/>
            <a:r>
              <a:rPr lang="en-US" dirty="0" smtClean="0"/>
              <a:t>A recording of today’s webinar will be emailed after the webinar.  We will also have the recording on our website (</a:t>
            </a:r>
            <a:r>
              <a:rPr lang="en-US" dirty="0" smtClean="0">
                <a:hlinkClick r:id="rId3"/>
              </a:rPr>
              <a:t>www.burlesonllp.com</a:t>
            </a:r>
            <a:r>
              <a:rPr lang="en-US" dirty="0" smtClean="0"/>
              <a:t>) </a:t>
            </a:r>
          </a:p>
          <a:p>
            <a:pPr lvl="1"/>
            <a:r>
              <a:rPr lang="en-US" dirty="0" smtClean="0"/>
              <a:t>We Welcome </a:t>
            </a:r>
            <a:r>
              <a:rPr lang="en-US" dirty="0"/>
              <a:t>Q</a:t>
            </a:r>
            <a:r>
              <a:rPr lang="en-US" dirty="0" smtClean="0"/>
              <a:t>uestions</a:t>
            </a:r>
          </a:p>
          <a:p>
            <a:pPr lvl="1"/>
            <a:r>
              <a:rPr lang="en-US" dirty="0" smtClean="0"/>
              <a:t>Enter questions into the Questions Pane and we will respond in the Q&amp;A session at the end</a:t>
            </a:r>
          </a:p>
          <a:p>
            <a:r>
              <a:rPr lang="en-US" dirty="0" smtClean="0"/>
              <a:t>Think of Something </a:t>
            </a:r>
            <a:r>
              <a:rPr lang="en-US" dirty="0"/>
              <a:t>L</a:t>
            </a:r>
            <a:r>
              <a:rPr lang="en-US" dirty="0" smtClean="0"/>
              <a:t>ater?</a:t>
            </a:r>
          </a:p>
          <a:p>
            <a:pPr lvl="1"/>
            <a:r>
              <a:rPr lang="en-US" dirty="0" smtClean="0"/>
              <a:t>Email </a:t>
            </a:r>
            <a:r>
              <a:rPr lang="en-US" dirty="0" smtClean="0">
                <a:hlinkClick r:id="rId4"/>
              </a:rPr>
              <a:t>marketing@burlesonllp.com</a:t>
            </a:r>
            <a:endParaRPr lang="en-US" dirty="0" smtClean="0"/>
          </a:p>
        </p:txBody>
      </p:sp>
      <p:sp>
        <p:nvSpPr>
          <p:cNvPr id="5" name="Slide Number Placeholder 4"/>
          <p:cNvSpPr>
            <a:spLocks noGrp="1"/>
          </p:cNvSpPr>
          <p:nvPr>
            <p:ph type="sldNum" sz="quarter" idx="12"/>
          </p:nvPr>
        </p:nvSpPr>
        <p:spPr/>
        <p:txBody>
          <a:bodyPr/>
          <a:lstStyle/>
          <a:p>
            <a:fld id="{149C6116-637A-4C39-84BB-CAF9675A0B8C}" type="slidenum">
              <a:rPr lang="en-US" smtClean="0"/>
              <a:t>2</a:t>
            </a:fld>
            <a:endParaRPr lang="en-US"/>
          </a:p>
        </p:txBody>
      </p:sp>
      <p:sp>
        <p:nvSpPr>
          <p:cNvPr id="6" name="TextBox 5"/>
          <p:cNvSpPr txBox="1"/>
          <p:nvPr/>
        </p:nvSpPr>
        <p:spPr>
          <a:xfrm>
            <a:off x="762000" y="5881207"/>
            <a:ext cx="7715250" cy="584775"/>
          </a:xfrm>
          <a:prstGeom prst="rect">
            <a:avLst/>
          </a:prstGeom>
          <a:noFill/>
        </p:spPr>
        <p:txBody>
          <a:bodyPr wrap="square" rtlCol="0">
            <a:spAutoFit/>
          </a:bodyPr>
          <a:lstStyle/>
          <a:p>
            <a:r>
              <a:rPr lang="en-US" sz="800" dirty="0"/>
              <a:t>DISCLAIMER: The viewing of online seminars and the use of the Internet for communications with </a:t>
            </a:r>
            <a:r>
              <a:rPr lang="en-US" sz="800" dirty="0" smtClean="0"/>
              <a:t>Burleson LLP, Gibson, Dunn &amp; Crutcher LLP, M1 Energy Capital, and </a:t>
            </a:r>
            <a:r>
              <a:rPr lang="en-US" sz="800" dirty="0" err="1" smtClean="0"/>
              <a:t>OFSCap</a:t>
            </a:r>
            <a:r>
              <a:rPr lang="en-US" sz="800" dirty="0" smtClean="0"/>
              <a:t> will </a:t>
            </a:r>
            <a:r>
              <a:rPr lang="en-US" sz="800" dirty="0"/>
              <a:t>not establish an attorney-client </a:t>
            </a:r>
            <a:r>
              <a:rPr lang="en-US" sz="800" dirty="0" smtClean="0"/>
              <a:t>or other relationship </a:t>
            </a:r>
            <a:r>
              <a:rPr lang="en-US" sz="800" dirty="0"/>
              <a:t>and messages containing confidential or time-sensitive information should not be sent. In order to protect past, present or potential clients, we cannot treat unsolicited e-mails as confidences or secrets</a:t>
            </a:r>
            <a:r>
              <a:rPr lang="en-US" sz="800" dirty="0" smtClean="0"/>
              <a:t>.  Nothing contained herein shall constitute legal or other professional advice from, or to create an attorney-client or other relationship with, any of Burleson LLP, Gibson, Dunn &amp; Crutcher LLP, M1 Energy Capital, or </a:t>
            </a:r>
            <a:r>
              <a:rPr lang="en-US" sz="800" dirty="0" err="1" smtClean="0"/>
              <a:t>OFSCap</a:t>
            </a:r>
            <a:r>
              <a:rPr lang="en-US" sz="800" dirty="0" smtClean="0"/>
              <a:t>.  Parties are urged to consult their own advisors for such advice.</a:t>
            </a:r>
            <a:endParaRPr lang="en-US" sz="800" dirty="0"/>
          </a:p>
        </p:txBody>
      </p:sp>
    </p:spTree>
    <p:extLst>
      <p:ext uri="{BB962C8B-B14F-4D97-AF65-F5344CB8AC3E}">
        <p14:creationId xmlns:p14="http://schemas.microsoft.com/office/powerpoint/2010/main" val="21952347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609195" y="455020"/>
            <a:ext cx="7886700" cy="761561"/>
          </a:xfrm>
        </p:spPr>
        <p:txBody>
          <a:bodyPr>
            <a:normAutofit/>
          </a:bodyPr>
          <a:lstStyle/>
          <a:p>
            <a:r>
              <a:rPr lang="en-US" altLang="en-US" b="1" dirty="0" smtClean="0"/>
              <a:t>Types of Purchases through Plans</a:t>
            </a:r>
            <a:endParaRPr lang="en-US" altLang="en-US" b="1" dirty="0"/>
          </a:p>
        </p:txBody>
      </p:sp>
      <p:sp>
        <p:nvSpPr>
          <p:cNvPr id="497667" name="Rectangle 3"/>
          <p:cNvSpPr>
            <a:spLocks noGrp="1" noChangeArrowheads="1"/>
          </p:cNvSpPr>
          <p:nvPr>
            <p:ph idx="1"/>
          </p:nvPr>
        </p:nvSpPr>
        <p:spPr>
          <a:xfrm>
            <a:off x="608037" y="1317470"/>
            <a:ext cx="7886700" cy="4130675"/>
          </a:xfrm>
        </p:spPr>
        <p:txBody>
          <a:bodyPr>
            <a:noAutofit/>
          </a:bodyPr>
          <a:lstStyle/>
          <a:p>
            <a:pPr>
              <a:lnSpc>
                <a:spcPct val="80000"/>
              </a:lnSpc>
            </a:pPr>
            <a:r>
              <a:rPr lang="en-US" altLang="en-US" sz="2200" dirty="0" smtClean="0"/>
              <a:t>(Buying assets) or (providing planned funding) in exchange for ownership of reorganized entity</a:t>
            </a:r>
          </a:p>
          <a:p>
            <a:pPr>
              <a:lnSpc>
                <a:spcPct val="80000"/>
              </a:lnSpc>
            </a:pPr>
            <a:r>
              <a:rPr lang="en-US" altLang="en-US" sz="2200" dirty="0" smtClean="0"/>
              <a:t>Purchases may be structured during the Chapter 11 process or in connection with a more streamlined pre-negotiated or pre-packaged Chapter 11 filing</a:t>
            </a:r>
            <a:endParaRPr lang="en-US" altLang="en-US" sz="2200" dirty="0"/>
          </a:p>
          <a:p>
            <a:pPr>
              <a:lnSpc>
                <a:spcPct val="80000"/>
              </a:lnSpc>
            </a:pPr>
            <a:r>
              <a:rPr lang="en-US" altLang="en-US" sz="2200" b="1" dirty="0"/>
              <a:t>Pre-packaged </a:t>
            </a:r>
            <a:r>
              <a:rPr lang="en-US" altLang="en-US" sz="2200" b="1" u="sng" dirty="0"/>
              <a:t>and</a:t>
            </a:r>
            <a:r>
              <a:rPr lang="en-US" altLang="en-US" sz="2200" b="1" dirty="0"/>
              <a:t> pre-negotiated bankruptcies</a:t>
            </a:r>
            <a:r>
              <a:rPr lang="en-US" altLang="en-US" sz="2200" dirty="0"/>
              <a:t>:</a:t>
            </a:r>
          </a:p>
          <a:p>
            <a:pPr lvl="1">
              <a:lnSpc>
                <a:spcPct val="80000"/>
              </a:lnSpc>
              <a:buFont typeface="Courier New" panose="02070309020205020404" pitchFamily="49" charset="0"/>
              <a:buChar char="o"/>
            </a:pPr>
            <a:r>
              <a:rPr lang="en-US" altLang="en-US" sz="1900" dirty="0"/>
              <a:t>Plan is negotiated with key constituencies prior to filing</a:t>
            </a:r>
          </a:p>
          <a:p>
            <a:pPr>
              <a:lnSpc>
                <a:spcPct val="80000"/>
              </a:lnSpc>
            </a:pPr>
            <a:r>
              <a:rPr lang="en-US" altLang="en-US" sz="2200" b="1" dirty="0"/>
              <a:t>Pre-packaged bankruptcy:</a:t>
            </a:r>
          </a:p>
          <a:p>
            <a:pPr lvl="1">
              <a:lnSpc>
                <a:spcPct val="80000"/>
              </a:lnSpc>
              <a:buFont typeface="Courier New" panose="02070309020205020404" pitchFamily="49" charset="0"/>
              <a:buChar char="o"/>
            </a:pPr>
            <a:r>
              <a:rPr lang="en-US" altLang="en-US" sz="1900" dirty="0"/>
              <a:t>Solicitation and vote occur </a:t>
            </a:r>
            <a:r>
              <a:rPr lang="en-US" altLang="en-US" sz="1900" u="sng" dirty="0"/>
              <a:t>prior</a:t>
            </a:r>
            <a:r>
              <a:rPr lang="en-US" altLang="en-US" sz="1900" dirty="0"/>
              <a:t> to the </a:t>
            </a:r>
            <a:r>
              <a:rPr lang="en-US" altLang="en-US" sz="1900" dirty="0" smtClean="0"/>
              <a:t>filing</a:t>
            </a:r>
            <a:endParaRPr lang="en-US" altLang="en-US" sz="1900" dirty="0"/>
          </a:p>
          <a:p>
            <a:pPr lvl="1">
              <a:lnSpc>
                <a:spcPct val="80000"/>
              </a:lnSpc>
              <a:buFont typeface="Courier New" panose="02070309020205020404" pitchFamily="49" charset="0"/>
              <a:buChar char="o"/>
            </a:pPr>
            <a:r>
              <a:rPr lang="en-US" altLang="en-US" sz="1900" dirty="0"/>
              <a:t>Company can typically emerge within six months of filing</a:t>
            </a:r>
          </a:p>
          <a:p>
            <a:pPr>
              <a:lnSpc>
                <a:spcPct val="80000"/>
              </a:lnSpc>
            </a:pPr>
            <a:r>
              <a:rPr lang="en-US" altLang="en-US" sz="2200" b="1" dirty="0"/>
              <a:t>Pre-negotiated bankruptcy:</a:t>
            </a:r>
          </a:p>
          <a:p>
            <a:pPr lvl="1">
              <a:lnSpc>
                <a:spcPct val="80000"/>
              </a:lnSpc>
              <a:buFont typeface="Courier New" panose="02070309020205020404" pitchFamily="49" charset="0"/>
              <a:buChar char="o"/>
            </a:pPr>
            <a:r>
              <a:rPr lang="en-US" altLang="en-US" sz="1900" dirty="0"/>
              <a:t>Solicitation and vote occur </a:t>
            </a:r>
            <a:r>
              <a:rPr lang="en-US" altLang="en-US" sz="1900" u="sng" dirty="0"/>
              <a:t>during</a:t>
            </a:r>
            <a:r>
              <a:rPr lang="en-US" altLang="en-US" sz="1900" dirty="0"/>
              <a:t> the case</a:t>
            </a:r>
          </a:p>
          <a:p>
            <a:pPr lvl="1">
              <a:lnSpc>
                <a:spcPct val="80000"/>
              </a:lnSpc>
              <a:buFont typeface="Courier New" panose="02070309020205020404" pitchFamily="49" charset="0"/>
              <a:buChar char="o"/>
            </a:pPr>
            <a:r>
              <a:rPr lang="en-US" altLang="en-US" sz="1900" dirty="0"/>
              <a:t>“lock-up” agreements generally require certain constituencies to vote in favor of Plan</a:t>
            </a:r>
          </a:p>
          <a:p>
            <a:pPr lvl="1">
              <a:lnSpc>
                <a:spcPct val="80000"/>
              </a:lnSpc>
              <a:buFont typeface="Courier New" panose="02070309020205020404" pitchFamily="49" charset="0"/>
              <a:buChar char="o"/>
            </a:pPr>
            <a:r>
              <a:rPr lang="en-US" altLang="en-US" sz="1900" dirty="0"/>
              <a:t>Typically longer in duration than a pre-packaged bankruptcy, but significantly shorter than a “free-fall” bankruptcy</a:t>
            </a:r>
          </a:p>
        </p:txBody>
      </p:sp>
      <p:sp>
        <p:nvSpPr>
          <p:cNvPr id="4" name="Slide Number Placeholder 4"/>
          <p:cNvSpPr>
            <a:spLocks noGrp="1"/>
          </p:cNvSpPr>
          <p:nvPr>
            <p:ph type="sldNum" sz="quarter" idx="12"/>
          </p:nvPr>
        </p:nvSpPr>
        <p:spPr/>
        <p:txBody>
          <a:bodyPr/>
          <a:lstStyle/>
          <a:p>
            <a:fld id="{8BE90417-85BE-43EB-832C-D0546913AC1F}" type="slidenum">
              <a:rPr lang="en-US" altLang="en-US"/>
              <a:pPr/>
              <a:t>20</a:t>
            </a:fld>
            <a:endParaRPr lang="en-US" altLang="en-US"/>
          </a:p>
        </p:txBody>
      </p:sp>
    </p:spTree>
    <p:extLst>
      <p:ext uri="{BB962C8B-B14F-4D97-AF65-F5344CB8AC3E}">
        <p14:creationId xmlns:p14="http://schemas.microsoft.com/office/powerpoint/2010/main" val="392267655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639407" y="789279"/>
            <a:ext cx="7886700" cy="761561"/>
          </a:xfrm>
        </p:spPr>
        <p:txBody>
          <a:bodyPr>
            <a:normAutofit/>
          </a:bodyPr>
          <a:lstStyle/>
          <a:p>
            <a:pPr eaLnBrk="1" hangingPunct="1"/>
            <a:r>
              <a:rPr lang="en-US" altLang="en-US" b="1" dirty="0" smtClean="0"/>
              <a:t>Benefits of Purchasing Assets Under a Plan</a:t>
            </a:r>
          </a:p>
        </p:txBody>
      </p:sp>
      <p:sp>
        <p:nvSpPr>
          <p:cNvPr id="53252" name="Rectangle 3"/>
          <p:cNvSpPr>
            <a:spLocks noGrp="1" noChangeArrowheads="1"/>
          </p:cNvSpPr>
          <p:nvPr>
            <p:ph idx="1"/>
          </p:nvPr>
        </p:nvSpPr>
        <p:spPr>
          <a:xfrm>
            <a:off x="607385" y="1740564"/>
            <a:ext cx="7886700" cy="4389980"/>
          </a:xfrm>
        </p:spPr>
        <p:txBody>
          <a:bodyPr>
            <a:normAutofit fontScale="92500" lnSpcReduction="20000"/>
          </a:bodyPr>
          <a:lstStyle/>
          <a:p>
            <a:pPr eaLnBrk="1" hangingPunct="1">
              <a:lnSpc>
                <a:spcPct val="90000"/>
              </a:lnSpc>
            </a:pPr>
            <a:r>
              <a:rPr lang="en-US" altLang="en-US" sz="2400" b="1" dirty="0" smtClean="0"/>
              <a:t>Despite stringent confirmation process, purchasing assets through a Plan allows purchaser more flexibility than a purchase of assets through 363 sale</a:t>
            </a:r>
            <a:endParaRPr lang="en-US" altLang="en-US" sz="2200" dirty="0" smtClean="0"/>
          </a:p>
          <a:p>
            <a:pPr lvl="1" eaLnBrk="1" hangingPunct="1">
              <a:lnSpc>
                <a:spcPct val="90000"/>
              </a:lnSpc>
              <a:buFont typeface="Courier New" panose="02070309020205020404" pitchFamily="49" charset="0"/>
              <a:buChar char="o"/>
            </a:pPr>
            <a:r>
              <a:rPr lang="en-US" altLang="en-US" sz="2200" dirty="0" smtClean="0"/>
              <a:t>Can purchase assets or acquire equity in reorganized entity</a:t>
            </a:r>
          </a:p>
          <a:p>
            <a:pPr lvl="1" eaLnBrk="1" hangingPunct="1">
              <a:lnSpc>
                <a:spcPct val="90000"/>
              </a:lnSpc>
              <a:buFont typeface="Courier New" panose="02070309020205020404" pitchFamily="49" charset="0"/>
              <a:buChar char="o"/>
            </a:pPr>
            <a:r>
              <a:rPr lang="en-US" altLang="en-US" sz="2200" dirty="0" smtClean="0"/>
              <a:t>363 sale purchaser can only offer dollars (or a credit bid) and cannot dictate which creditors obtain what portion of purchase price nor can it reorganize capital structure</a:t>
            </a:r>
          </a:p>
          <a:p>
            <a:pPr lvl="1" eaLnBrk="1" hangingPunct="1">
              <a:lnSpc>
                <a:spcPct val="90000"/>
              </a:lnSpc>
              <a:buFont typeface="Courier New" panose="02070309020205020404" pitchFamily="49" charset="0"/>
              <a:buChar char="o"/>
            </a:pPr>
            <a:r>
              <a:rPr lang="en-US" altLang="en-US" sz="2200" dirty="0" smtClean="0"/>
              <a:t>Greater ability to obtain protection from successor liability</a:t>
            </a:r>
          </a:p>
          <a:p>
            <a:pPr lvl="1" eaLnBrk="1" hangingPunct="1">
              <a:lnSpc>
                <a:spcPct val="90000"/>
              </a:lnSpc>
              <a:buFont typeface="Courier New" panose="02070309020205020404" pitchFamily="49" charset="0"/>
              <a:buChar char="o"/>
            </a:pPr>
            <a:r>
              <a:rPr lang="en-US" altLang="en-US" sz="2200" dirty="0" smtClean="0"/>
              <a:t>Greater ability to avoid competitive bidding</a:t>
            </a:r>
          </a:p>
          <a:p>
            <a:pPr lvl="1" eaLnBrk="1" hangingPunct="1">
              <a:lnSpc>
                <a:spcPct val="90000"/>
              </a:lnSpc>
              <a:buFont typeface="Courier New" panose="02070309020205020404" pitchFamily="49" charset="0"/>
              <a:buChar char="o"/>
            </a:pPr>
            <a:r>
              <a:rPr lang="en-US" altLang="en-US" sz="2200" dirty="0" smtClean="0"/>
              <a:t>Ability to obtain protection from future asbestos and other tort liability</a:t>
            </a:r>
          </a:p>
          <a:p>
            <a:pPr lvl="2">
              <a:lnSpc>
                <a:spcPct val="100000"/>
              </a:lnSpc>
              <a:spcBef>
                <a:spcPct val="0"/>
              </a:spcBef>
              <a:buFont typeface="Arial" charset="0"/>
              <a:buChar char="»"/>
            </a:pPr>
            <a:r>
              <a:rPr lang="en-US" altLang="en-US" dirty="0"/>
              <a:t>Appointment of future claimants’ representative</a:t>
            </a:r>
          </a:p>
          <a:p>
            <a:pPr lvl="2">
              <a:lnSpc>
                <a:spcPct val="100000"/>
              </a:lnSpc>
              <a:spcBef>
                <a:spcPct val="0"/>
              </a:spcBef>
              <a:buFont typeface="Arial" charset="0"/>
              <a:buChar char="»"/>
            </a:pPr>
            <a:r>
              <a:rPr lang="en-US" altLang="en-US" dirty="0"/>
              <a:t>Section 524(g) statutory </a:t>
            </a:r>
            <a:r>
              <a:rPr lang="en-US" altLang="en-US" dirty="0" smtClean="0"/>
              <a:t>trusts</a:t>
            </a:r>
          </a:p>
          <a:p>
            <a:pPr marL="228600" lvl="2">
              <a:spcBef>
                <a:spcPts val="1000"/>
              </a:spcBef>
            </a:pPr>
            <a:r>
              <a:rPr lang="en-US" altLang="en-US" sz="2600" b="1" dirty="0"/>
              <a:t>Competitive bidding not </a:t>
            </a:r>
            <a:r>
              <a:rPr lang="en-US" altLang="en-US" sz="2600" b="1" dirty="0" smtClean="0"/>
              <a:t>generally required in plan context </a:t>
            </a:r>
            <a:r>
              <a:rPr lang="en-US" altLang="en-US" sz="2600" b="1" dirty="0"/>
              <a:t>if creditors vote to confirm the </a:t>
            </a:r>
            <a:r>
              <a:rPr lang="en-US" altLang="en-US" sz="2600" b="1" dirty="0" smtClean="0"/>
              <a:t>plan</a:t>
            </a:r>
          </a:p>
          <a:p>
            <a:pPr lvl="1">
              <a:buFont typeface="Courier New" panose="02070309020205020404" pitchFamily="49" charset="0"/>
              <a:buChar char="o"/>
            </a:pPr>
            <a:r>
              <a:rPr lang="en-US" altLang="en-US" sz="2200" dirty="0"/>
              <a:t>Different rule for new value contributions from equity owners</a:t>
            </a:r>
          </a:p>
          <a:p>
            <a:pPr lvl="2">
              <a:lnSpc>
                <a:spcPct val="100000"/>
              </a:lnSpc>
              <a:spcBef>
                <a:spcPct val="0"/>
              </a:spcBef>
              <a:buFont typeface="Arial" charset="0"/>
              <a:buChar char="»"/>
            </a:pPr>
            <a:endParaRPr lang="en-US" altLang="en-US" dirty="0"/>
          </a:p>
          <a:p>
            <a:pPr eaLnBrk="1" hangingPunct="1">
              <a:lnSpc>
                <a:spcPct val="90000"/>
              </a:lnSpc>
              <a:buFontTx/>
              <a:buNone/>
            </a:pPr>
            <a:endParaRPr lang="en-US" altLang="en-US" sz="2200" b="1" dirty="0" smtClean="0"/>
          </a:p>
        </p:txBody>
      </p:sp>
      <p:sp>
        <p:nvSpPr>
          <p:cNvPr id="4" name="Slide Number Placeholder 3"/>
          <p:cNvSpPr>
            <a:spLocks noGrp="1"/>
          </p:cNvSpPr>
          <p:nvPr>
            <p:ph type="sldNum" sz="quarter" idx="12"/>
          </p:nvPr>
        </p:nvSpPr>
        <p:spPr/>
        <p:txBody>
          <a:bodyPr/>
          <a:lstStyle/>
          <a:p>
            <a:pPr>
              <a:defRPr/>
            </a:pPr>
            <a:fld id="{DE276825-4824-4ECA-8F48-FB32C8418A1C}" type="slidenum">
              <a:rPr lang="en-US" altLang="en-US"/>
              <a:pPr>
                <a:defRPr/>
              </a:pPr>
              <a:t>21</a:t>
            </a:fld>
            <a:endParaRPr lang="en-US" altLang="en-US"/>
          </a:p>
        </p:txBody>
      </p:sp>
    </p:spTree>
    <p:extLst>
      <p:ext uri="{BB962C8B-B14F-4D97-AF65-F5344CB8AC3E}">
        <p14:creationId xmlns:p14="http://schemas.microsoft.com/office/powerpoint/2010/main" val="38674109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Takeaways from Part III</a:t>
            </a:r>
            <a:endParaRPr lang="en-US" dirty="0"/>
          </a:p>
        </p:txBody>
      </p:sp>
      <p:sp>
        <p:nvSpPr>
          <p:cNvPr id="3" name="Content Placeholder 2"/>
          <p:cNvSpPr>
            <a:spLocks noGrp="1"/>
          </p:cNvSpPr>
          <p:nvPr>
            <p:ph idx="1"/>
          </p:nvPr>
        </p:nvSpPr>
        <p:spPr/>
        <p:txBody>
          <a:bodyPr>
            <a:normAutofit fontScale="85000" lnSpcReduction="10000"/>
          </a:bodyPr>
          <a:lstStyle/>
          <a:p>
            <a:r>
              <a:rPr lang="en-US" dirty="0"/>
              <a:t>Purchasing assets from a distressed business is complex, but there are many options, and it can be very </a:t>
            </a:r>
            <a:r>
              <a:rPr lang="en-US" dirty="0" smtClean="0"/>
              <a:t>rewarding</a:t>
            </a:r>
            <a:endParaRPr lang="en-US" dirty="0"/>
          </a:p>
          <a:p>
            <a:r>
              <a:rPr lang="en-US" dirty="0"/>
              <a:t>Seek advice from financial advisors, investment bankers and attorneys that are familiar with the process to maximize your chance of </a:t>
            </a:r>
            <a:r>
              <a:rPr lang="en-US" dirty="0" smtClean="0"/>
              <a:t>success</a:t>
            </a:r>
            <a:endParaRPr lang="en-US" dirty="0"/>
          </a:p>
          <a:p>
            <a:r>
              <a:rPr lang="en-US" dirty="0"/>
              <a:t>Buying debt of a distressed company in an attempt to obtain control of the distressed assets is an available option, but the risks should be considered carefully</a:t>
            </a:r>
            <a:r>
              <a:rPr lang="en-US" dirty="0" smtClean="0"/>
              <a:t>.</a:t>
            </a:r>
            <a:endParaRPr lang="en-US" dirty="0"/>
          </a:p>
          <a:p>
            <a:r>
              <a:rPr lang="en-US" dirty="0"/>
              <a:t>The current market environment is perfect for some major activity in the purchase and sale of distressed </a:t>
            </a:r>
            <a:r>
              <a:rPr lang="en-US" dirty="0" smtClean="0"/>
              <a:t>assets</a:t>
            </a:r>
          </a:p>
          <a:p>
            <a:r>
              <a:rPr lang="en-US" dirty="0" smtClean="0"/>
              <a:t>Experienced players succeed</a:t>
            </a:r>
            <a:endParaRPr lang="en-US" dirty="0"/>
          </a:p>
          <a:p>
            <a:endParaRPr lang="en-US" dirty="0" smtClean="0"/>
          </a:p>
        </p:txBody>
      </p:sp>
      <p:sp>
        <p:nvSpPr>
          <p:cNvPr id="5" name="Slide Number Placeholder 4"/>
          <p:cNvSpPr>
            <a:spLocks noGrp="1"/>
          </p:cNvSpPr>
          <p:nvPr>
            <p:ph type="sldNum" sz="quarter" idx="12"/>
          </p:nvPr>
        </p:nvSpPr>
        <p:spPr/>
        <p:txBody>
          <a:bodyPr/>
          <a:lstStyle/>
          <a:p>
            <a:fld id="{149C6116-637A-4C39-84BB-CAF9675A0B8C}" type="slidenum">
              <a:rPr lang="en-US" smtClean="0"/>
              <a:t>22</a:t>
            </a:fld>
            <a:endParaRPr lang="en-US"/>
          </a:p>
        </p:txBody>
      </p:sp>
    </p:spTree>
    <p:extLst>
      <p:ext uri="{BB962C8B-B14F-4D97-AF65-F5344CB8AC3E}">
        <p14:creationId xmlns:p14="http://schemas.microsoft.com/office/powerpoint/2010/main" val="31105392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888" y="2028496"/>
            <a:ext cx="7886700" cy="1578856"/>
          </a:xfrm>
        </p:spPr>
        <p:txBody>
          <a:bodyPr>
            <a:normAutofit/>
          </a:bodyPr>
          <a:lstStyle/>
          <a:p>
            <a:r>
              <a:rPr lang="en-US" dirty="0" smtClean="0"/>
              <a:t>Key Issues in E&amp;P Cases</a:t>
            </a:r>
            <a:endParaRPr lang="en-US" dirty="0">
              <a:solidFill>
                <a:schemeClr val="tx1">
                  <a:lumMod val="50000"/>
                  <a:lumOff val="50000"/>
                </a:schemeClr>
              </a:solidFill>
            </a:endParaRPr>
          </a:p>
        </p:txBody>
      </p:sp>
    </p:spTree>
    <p:extLst>
      <p:ext uri="{BB962C8B-B14F-4D97-AF65-F5344CB8AC3E}">
        <p14:creationId xmlns:p14="http://schemas.microsoft.com/office/powerpoint/2010/main" val="18515810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638483" y="830805"/>
            <a:ext cx="7886700" cy="761561"/>
          </a:xfrm>
        </p:spPr>
        <p:txBody>
          <a:bodyPr>
            <a:normAutofit fontScale="90000"/>
          </a:bodyPr>
          <a:lstStyle/>
          <a:p>
            <a:r>
              <a:rPr lang="en-US" dirty="0"/>
              <a:t>Oil &amp; Gas </a:t>
            </a:r>
            <a:r>
              <a:rPr lang="en-US" dirty="0" smtClean="0"/>
              <a:t>Financing: Reserve-Based </a:t>
            </a:r>
            <a:r>
              <a:rPr lang="en-US" dirty="0"/>
              <a:t>Loans (RBLs)</a:t>
            </a:r>
          </a:p>
        </p:txBody>
      </p:sp>
      <p:sp>
        <p:nvSpPr>
          <p:cNvPr id="35" name="Content Placeholder 2"/>
          <p:cNvSpPr>
            <a:spLocks noGrp="1"/>
          </p:cNvSpPr>
          <p:nvPr>
            <p:ph idx="1"/>
          </p:nvPr>
        </p:nvSpPr>
        <p:spPr>
          <a:prstGeom prst="rect">
            <a:avLst/>
          </a:prstGeom>
        </p:spPr>
        <p:txBody>
          <a:bodyPr>
            <a:noAutofit/>
          </a:bodyPr>
          <a:lstStyle/>
          <a:p>
            <a:pPr>
              <a:lnSpc>
                <a:spcPct val="70000"/>
              </a:lnSpc>
            </a:pPr>
            <a:r>
              <a:rPr lang="en-US" sz="2200" b="1" dirty="0"/>
              <a:t>Unlike asset based credit facilities in other industries, a typical RBL has no specified advance rates – the lenders set that based upon facts at the time</a:t>
            </a:r>
          </a:p>
          <a:p>
            <a:pPr lvl="1">
              <a:lnSpc>
                <a:spcPct val="70000"/>
              </a:lnSpc>
              <a:buFont typeface="Courier New" panose="02070309020205020404" pitchFamily="49" charset="0"/>
              <a:buChar char="o"/>
            </a:pPr>
            <a:r>
              <a:rPr lang="en-US" sz="2000" dirty="0"/>
              <a:t>advance rates depend on whether proved producing or non-producing, developed or undeveloped</a:t>
            </a:r>
          </a:p>
          <a:p>
            <a:pPr lvl="1">
              <a:lnSpc>
                <a:spcPct val="70000"/>
              </a:lnSpc>
              <a:buFont typeface="Courier New" panose="02070309020205020404" pitchFamily="49" charset="0"/>
              <a:buChar char="o"/>
            </a:pPr>
            <a:r>
              <a:rPr lang="en-US" sz="2000" dirty="0"/>
              <a:t>discount rate is key – 8-10%</a:t>
            </a:r>
          </a:p>
          <a:p>
            <a:pPr lvl="1">
              <a:lnSpc>
                <a:spcPct val="70000"/>
              </a:lnSpc>
              <a:buFont typeface="Courier New" panose="02070309020205020404" pitchFamily="49" charset="0"/>
              <a:buChar char="o"/>
            </a:pPr>
            <a:r>
              <a:rPr lang="en-US" sz="2000" dirty="0"/>
              <a:t>assumption about rate of production – will depend on projected forward rates for the price of oil/gas - so if the price of oil is low, production may not seem economical, reducing the PV of the </a:t>
            </a:r>
            <a:r>
              <a:rPr lang="en-US" sz="2000" dirty="0" smtClean="0"/>
              <a:t>reserves</a:t>
            </a:r>
          </a:p>
          <a:p>
            <a:pPr lvl="1">
              <a:lnSpc>
                <a:spcPct val="70000"/>
              </a:lnSpc>
              <a:buFont typeface="Courier New" panose="02070309020205020404" pitchFamily="49" charset="0"/>
              <a:buChar char="o"/>
            </a:pPr>
            <a:r>
              <a:rPr lang="en-US" sz="2000" dirty="0" smtClean="0"/>
              <a:t>Each lender has their own price deck</a:t>
            </a:r>
            <a:endParaRPr lang="en-US" sz="2000" dirty="0"/>
          </a:p>
          <a:p>
            <a:pPr>
              <a:lnSpc>
                <a:spcPct val="70000"/>
              </a:lnSpc>
            </a:pPr>
            <a:r>
              <a:rPr lang="en-US" sz="2200" b="1" dirty="0"/>
              <a:t>The run up to bankruptcy may be different in an RBL financing because the lenders tend to lower advance rates if the E&amp;P borrower has financial difficulty.</a:t>
            </a:r>
          </a:p>
          <a:p>
            <a:pPr marL="307718" indent="-307718" defTabSz="820583">
              <a:lnSpc>
                <a:spcPct val="100000"/>
              </a:lnSpc>
              <a:spcBef>
                <a:spcPts val="1077"/>
              </a:spcBef>
            </a:pPr>
            <a:endParaRPr lang="en-US" sz="2000" dirty="0">
              <a:cs typeface="Arial" pitchFamily="34" charset="0"/>
            </a:endParaRPr>
          </a:p>
        </p:txBody>
      </p:sp>
      <p:sp>
        <p:nvSpPr>
          <p:cNvPr id="5" name="Slide Number Placeholder 4"/>
          <p:cNvSpPr>
            <a:spLocks noGrp="1"/>
          </p:cNvSpPr>
          <p:nvPr>
            <p:ph type="sldNum" sz="quarter" idx="12"/>
          </p:nvPr>
        </p:nvSpPr>
        <p:spPr/>
        <p:txBody>
          <a:bodyPr/>
          <a:lstStyle/>
          <a:p>
            <a:fld id="{30A836C0-7622-445A-9112-AD7284E076EE}" type="slidenum">
              <a:rPr lang="en-US" smtClean="0"/>
              <a:pPr/>
              <a:t>24</a:t>
            </a:fld>
            <a:endParaRPr lang="en-US" dirty="0"/>
          </a:p>
        </p:txBody>
      </p:sp>
    </p:spTree>
    <p:extLst>
      <p:ext uri="{BB962C8B-B14F-4D97-AF65-F5344CB8AC3E}">
        <p14:creationId xmlns:p14="http://schemas.microsoft.com/office/powerpoint/2010/main" val="232916710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18818" y="634161"/>
            <a:ext cx="7886700" cy="761561"/>
          </a:xfrm>
        </p:spPr>
        <p:txBody>
          <a:bodyPr>
            <a:normAutofit/>
          </a:bodyPr>
          <a:lstStyle/>
          <a:p>
            <a:r>
              <a:rPr lang="en-US" dirty="0"/>
              <a:t>Oil &amp; Gas </a:t>
            </a:r>
            <a:r>
              <a:rPr lang="en-US" dirty="0" smtClean="0"/>
              <a:t>Interests, </a:t>
            </a:r>
            <a:r>
              <a:rPr lang="en-US" dirty="0"/>
              <a:t>Generally</a:t>
            </a:r>
          </a:p>
        </p:txBody>
      </p:sp>
      <p:sp>
        <p:nvSpPr>
          <p:cNvPr id="18" name="Content Placeholder 2"/>
          <p:cNvSpPr>
            <a:spLocks noGrp="1"/>
          </p:cNvSpPr>
          <p:nvPr>
            <p:ph idx="1"/>
          </p:nvPr>
        </p:nvSpPr>
        <p:spPr>
          <a:xfrm>
            <a:off x="628650" y="1638813"/>
            <a:ext cx="7886700" cy="4752155"/>
          </a:xfrm>
          <a:prstGeom prst="rect">
            <a:avLst/>
          </a:prstGeom>
        </p:spPr>
        <p:txBody>
          <a:bodyPr>
            <a:normAutofit fontScale="77500" lnSpcReduction="20000"/>
          </a:bodyPr>
          <a:lstStyle/>
          <a:p>
            <a:pPr marL="262131" indent="-262131">
              <a:lnSpc>
                <a:spcPct val="100000"/>
              </a:lnSpc>
              <a:spcBef>
                <a:spcPts val="1077"/>
              </a:spcBef>
            </a:pPr>
            <a:r>
              <a:rPr lang="en-US" sz="2600" dirty="0"/>
              <a:t>An owner of mineral interests, i.e. the rights to gas, oil and other minerals at or below the surface of a parcel of land (often the landowner) will typically seek an oil and gas exploration and production company to extract the oil and gas from the land.  The mineral interest owner grants the exclusive right to explore, drill, and produce oil and gas conveying a “working </a:t>
            </a:r>
            <a:r>
              <a:rPr lang="en-US" sz="2600" dirty="0" smtClean="0"/>
              <a:t>interest”  </a:t>
            </a:r>
            <a:endParaRPr lang="en-US" sz="2600" dirty="0"/>
          </a:p>
          <a:p>
            <a:pPr marL="262131" indent="-262131">
              <a:lnSpc>
                <a:spcPct val="100000"/>
              </a:lnSpc>
              <a:spcBef>
                <a:spcPts val="1077"/>
              </a:spcBef>
            </a:pPr>
            <a:r>
              <a:rPr lang="en-US" sz="2600" dirty="0"/>
              <a:t>The working interest owner bears the risks, costs, and expenses associated with exploring for, developing, and producing oil and </a:t>
            </a:r>
            <a:r>
              <a:rPr lang="en-US" sz="2600" dirty="0" smtClean="0"/>
              <a:t>gas</a:t>
            </a:r>
            <a:endParaRPr lang="en-US" sz="2600" dirty="0"/>
          </a:p>
          <a:p>
            <a:pPr marL="262131" indent="-262131">
              <a:lnSpc>
                <a:spcPct val="100000"/>
              </a:lnSpc>
              <a:spcBef>
                <a:spcPts val="1077"/>
              </a:spcBef>
            </a:pPr>
            <a:r>
              <a:rPr lang="en-US" sz="2600" dirty="0"/>
              <a:t>Net Profits Interests (“NPIs”), Overriding Royalty Interests (“ORRIs”), and Production Payments (“PPs”) (each as described below) are generally created out of the working interest of an existing oil/gas </a:t>
            </a:r>
            <a:r>
              <a:rPr lang="en-US" sz="2600" dirty="0" smtClean="0"/>
              <a:t>lease</a:t>
            </a:r>
            <a:endParaRPr lang="en-US" sz="2600" dirty="0"/>
          </a:p>
          <a:p>
            <a:pPr lvl="1">
              <a:buFont typeface="Courier New" panose="02070309020205020404" pitchFamily="49" charset="0"/>
              <a:buChar char="o"/>
            </a:pPr>
            <a:r>
              <a:rPr lang="en-US" sz="2300" dirty="0"/>
              <a:t>Investors may purchase these interests in oil and gas production, but it is important to understand the treatment of such interests in </a:t>
            </a:r>
            <a:r>
              <a:rPr lang="en-US" sz="2300" dirty="0" smtClean="0"/>
              <a:t>bankruptcy</a:t>
            </a:r>
          </a:p>
          <a:p>
            <a:pPr lvl="1">
              <a:buFont typeface="Courier New" panose="02070309020205020404" pitchFamily="49" charset="0"/>
              <a:buChar char="o"/>
            </a:pPr>
            <a:r>
              <a:rPr lang="en-US" sz="2300" dirty="0" smtClean="0"/>
              <a:t>In re Delta Petroleum Corporation – In both California and Colorado, an ORRI is an interest in real property.  The assignment must be recorded to be effective and trump a bankruptcy estate.  If recorded, not property of the estate and rider through the bankruptcy case.  If not, available for creditors</a:t>
            </a:r>
            <a:endParaRPr lang="en-US" sz="2300" dirty="0"/>
          </a:p>
          <a:p>
            <a:pPr>
              <a:lnSpc>
                <a:spcPct val="100000"/>
              </a:lnSpc>
              <a:spcBef>
                <a:spcPts val="1077"/>
              </a:spcBef>
            </a:pPr>
            <a:endParaRPr lang="en-US" sz="1400" dirty="0"/>
          </a:p>
          <a:p>
            <a:pPr>
              <a:lnSpc>
                <a:spcPct val="100000"/>
              </a:lnSpc>
              <a:spcBef>
                <a:spcPts val="1077"/>
              </a:spcBef>
            </a:pPr>
            <a:endParaRPr lang="en-US" sz="1400" dirty="0"/>
          </a:p>
        </p:txBody>
      </p:sp>
      <p:sp>
        <p:nvSpPr>
          <p:cNvPr id="3" name="Slide Number Placeholder 2"/>
          <p:cNvSpPr>
            <a:spLocks noGrp="1"/>
          </p:cNvSpPr>
          <p:nvPr>
            <p:ph type="sldNum" sz="quarter" idx="12"/>
          </p:nvPr>
        </p:nvSpPr>
        <p:spPr/>
        <p:txBody>
          <a:bodyPr/>
          <a:lstStyle/>
          <a:p>
            <a:fld id="{30A836C0-7622-445A-9112-AD7284E076EE}" type="slidenum">
              <a:rPr lang="en-US" smtClean="0"/>
              <a:pPr/>
              <a:t>25</a:t>
            </a:fld>
            <a:endParaRPr lang="en-US" dirty="0"/>
          </a:p>
        </p:txBody>
      </p:sp>
    </p:spTree>
    <p:extLst>
      <p:ext uri="{BB962C8B-B14F-4D97-AF65-F5344CB8AC3E}">
        <p14:creationId xmlns:p14="http://schemas.microsoft.com/office/powerpoint/2010/main" val="23839228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99153" y="693154"/>
            <a:ext cx="7886700" cy="761561"/>
          </a:xfrm>
        </p:spPr>
        <p:txBody>
          <a:bodyPr/>
          <a:lstStyle/>
          <a:p>
            <a:r>
              <a:rPr lang="en-US" dirty="0"/>
              <a:t>Summary of Various Oil &amp; Gas Interests</a:t>
            </a:r>
          </a:p>
        </p:txBody>
      </p:sp>
      <p:graphicFrame>
        <p:nvGraphicFramePr>
          <p:cNvPr id="38" name="Content Placeholder 3"/>
          <p:cNvGraphicFramePr>
            <a:graphicFrameLocks noGrp="1"/>
          </p:cNvGraphicFramePr>
          <p:nvPr>
            <p:ph idx="1"/>
            <p:extLst>
              <p:ext uri="{D42A27DB-BD31-4B8C-83A1-F6EECF244321}">
                <p14:modId xmlns:p14="http://schemas.microsoft.com/office/powerpoint/2010/main" val="3439910335"/>
              </p:ext>
            </p:extLst>
          </p:nvPr>
        </p:nvGraphicFramePr>
        <p:xfrm>
          <a:off x="628650" y="1825625"/>
          <a:ext cx="7886700" cy="4130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30A836C0-7622-445A-9112-AD7284E076EE}" type="slidenum">
              <a:rPr lang="en-US" smtClean="0"/>
              <a:pPr/>
              <a:t>26</a:t>
            </a:fld>
            <a:endParaRPr lang="en-US" dirty="0"/>
          </a:p>
        </p:txBody>
      </p:sp>
    </p:spTree>
    <p:extLst>
      <p:ext uri="{BB962C8B-B14F-4D97-AF65-F5344CB8AC3E}">
        <p14:creationId xmlns:p14="http://schemas.microsoft.com/office/powerpoint/2010/main" val="3892352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8482" y="643993"/>
            <a:ext cx="7886700" cy="761561"/>
          </a:xfrm>
        </p:spPr>
        <p:txBody>
          <a:bodyPr/>
          <a:lstStyle/>
          <a:p>
            <a:r>
              <a:rPr lang="en-US" dirty="0"/>
              <a:t>Summary of Various Oil &amp; Gas Interests</a:t>
            </a: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136117581"/>
              </p:ext>
            </p:extLst>
          </p:nvPr>
        </p:nvGraphicFramePr>
        <p:xfrm>
          <a:off x="628650" y="1825625"/>
          <a:ext cx="7886700" cy="4130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30A836C0-7622-445A-9112-AD7284E076EE}" type="slidenum">
              <a:rPr lang="en-US" smtClean="0"/>
              <a:pPr/>
              <a:t>27</a:t>
            </a:fld>
            <a:endParaRPr lang="en-US" dirty="0"/>
          </a:p>
        </p:txBody>
      </p:sp>
    </p:spTree>
    <p:extLst>
      <p:ext uri="{BB962C8B-B14F-4D97-AF65-F5344CB8AC3E}">
        <p14:creationId xmlns:p14="http://schemas.microsoft.com/office/powerpoint/2010/main" val="1268787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8817" y="673490"/>
            <a:ext cx="7886700" cy="761561"/>
          </a:xfrm>
        </p:spPr>
        <p:txBody>
          <a:bodyPr/>
          <a:lstStyle/>
          <a:p>
            <a:r>
              <a:rPr lang="en-US" dirty="0"/>
              <a:t>Statutory Liens</a:t>
            </a:r>
          </a:p>
        </p:txBody>
      </p:sp>
      <p:sp>
        <p:nvSpPr>
          <p:cNvPr id="35" name="Content Placeholder 2"/>
          <p:cNvSpPr>
            <a:spLocks noGrp="1"/>
          </p:cNvSpPr>
          <p:nvPr>
            <p:ph idx="1"/>
          </p:nvPr>
        </p:nvSpPr>
        <p:spPr>
          <a:prstGeom prst="rect">
            <a:avLst/>
          </a:prstGeom>
        </p:spPr>
        <p:txBody>
          <a:bodyPr>
            <a:normAutofit/>
          </a:bodyPr>
          <a:lstStyle/>
          <a:p>
            <a:pPr marL="262131" indent="-262131">
              <a:lnSpc>
                <a:spcPct val="80000"/>
              </a:lnSpc>
              <a:spcBef>
                <a:spcPts val="1077"/>
              </a:spcBef>
            </a:pPr>
            <a:r>
              <a:rPr lang="en-US" sz="2200" b="1" dirty="0"/>
              <a:t>Some states, like Texas, have statutes granting producers automatic perfection of liens in oil, but those liens may not be perfected under other applicable state </a:t>
            </a:r>
            <a:r>
              <a:rPr lang="en-US" sz="2200" b="1" dirty="0" smtClean="0"/>
              <a:t>law </a:t>
            </a:r>
          </a:p>
          <a:p>
            <a:pPr lvl="1">
              <a:lnSpc>
                <a:spcPct val="70000"/>
              </a:lnSpc>
              <a:buFont typeface="Courier New" panose="02070309020205020404" pitchFamily="49" charset="0"/>
              <a:buChar char="o"/>
            </a:pPr>
            <a:r>
              <a:rPr lang="en-US" sz="2000" dirty="0"/>
              <a:t>See In re </a:t>
            </a:r>
            <a:r>
              <a:rPr lang="en-US" sz="2000" dirty="0" err="1"/>
              <a:t>SemCrude</a:t>
            </a:r>
            <a:r>
              <a:rPr lang="en-US" sz="2000" dirty="0"/>
              <a:t>, L.P., 407 B.R. 112 (</a:t>
            </a:r>
            <a:r>
              <a:rPr lang="en-US" sz="2000" dirty="0" err="1"/>
              <a:t>Bankr</a:t>
            </a:r>
            <a:r>
              <a:rPr lang="en-US" sz="2000" dirty="0"/>
              <a:t>. D. Del. 2009) (because Delaware law governed under choice of law analysis, Texas statute did not create automatic perfection for producers, and liens would be subordinate to bank liens perfected by earlier-filed financing statement</a:t>
            </a:r>
            <a:r>
              <a:rPr lang="en-US" sz="2000" dirty="0" smtClean="0"/>
              <a:t>)</a:t>
            </a:r>
            <a:endParaRPr lang="en-US" sz="2000" dirty="0"/>
          </a:p>
          <a:p>
            <a:pPr marL="262131" indent="-262131">
              <a:lnSpc>
                <a:spcPct val="80000"/>
              </a:lnSpc>
              <a:spcBef>
                <a:spcPts val="1077"/>
              </a:spcBef>
            </a:pPr>
            <a:r>
              <a:rPr lang="en-US" sz="2200" b="1" dirty="0"/>
              <a:t>The automatic stay does not prevent the filing of notices or affidavits that are a prerequisite to perfecting a statutory oil and gas contractor’s </a:t>
            </a:r>
            <a:r>
              <a:rPr lang="en-US" sz="2200" b="1" dirty="0" smtClean="0"/>
              <a:t>lien</a:t>
            </a:r>
          </a:p>
          <a:p>
            <a:pPr lvl="1">
              <a:lnSpc>
                <a:spcPct val="70000"/>
              </a:lnSpc>
              <a:buFont typeface="Courier New" panose="02070309020205020404" pitchFamily="49" charset="0"/>
              <a:buChar char="o"/>
            </a:pPr>
            <a:r>
              <a:rPr lang="en-US" sz="2000" dirty="0"/>
              <a:t>See 11 U.S.C. §§ 326(b)(3), 546(b)(1); In re </a:t>
            </a:r>
            <a:r>
              <a:rPr lang="en-US" sz="2000" dirty="0" err="1"/>
              <a:t>Houts</a:t>
            </a:r>
            <a:r>
              <a:rPr lang="en-US" sz="2000" dirty="0"/>
              <a:t>, 23 B.R. 705 (</a:t>
            </a:r>
            <a:r>
              <a:rPr lang="en-US" sz="2000" dirty="0" err="1"/>
              <a:t>Bankr</a:t>
            </a:r>
            <a:r>
              <a:rPr lang="en-US" sz="2000" dirty="0"/>
              <a:t>. W.D. Mo. 1982) (holding that filing of mechanic’s lien statement was allowable in spite of the stay, though further enforcement of the lien was stayed</a:t>
            </a:r>
            <a:r>
              <a:rPr lang="en-US" sz="2000" dirty="0" smtClean="0"/>
              <a:t>)</a:t>
            </a:r>
            <a:endParaRPr lang="en-US" sz="2000" dirty="0"/>
          </a:p>
        </p:txBody>
      </p:sp>
      <p:sp>
        <p:nvSpPr>
          <p:cNvPr id="5" name="Slide Number Placeholder 4"/>
          <p:cNvSpPr>
            <a:spLocks noGrp="1"/>
          </p:cNvSpPr>
          <p:nvPr>
            <p:ph type="sldNum" sz="quarter" idx="12"/>
          </p:nvPr>
        </p:nvSpPr>
        <p:spPr/>
        <p:txBody>
          <a:bodyPr/>
          <a:lstStyle/>
          <a:p>
            <a:fld id="{30A836C0-7622-445A-9112-AD7284E076EE}" type="slidenum">
              <a:rPr lang="en-US" smtClean="0"/>
              <a:pPr/>
              <a:t>28</a:t>
            </a:fld>
            <a:endParaRPr lang="en-US" dirty="0"/>
          </a:p>
        </p:txBody>
      </p:sp>
    </p:spTree>
    <p:extLst>
      <p:ext uri="{BB962C8B-B14F-4D97-AF65-F5344CB8AC3E}">
        <p14:creationId xmlns:p14="http://schemas.microsoft.com/office/powerpoint/2010/main" val="5466939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888" y="1007475"/>
            <a:ext cx="7886700" cy="2925698"/>
          </a:xfrm>
        </p:spPr>
        <p:txBody>
          <a:bodyPr>
            <a:normAutofit/>
          </a:bodyPr>
          <a:lstStyle/>
          <a:p>
            <a:r>
              <a:rPr lang="en-US" dirty="0" smtClean="0"/>
              <a:t>Case Study</a:t>
            </a:r>
            <a:br>
              <a:rPr lang="en-US" dirty="0" smtClean="0"/>
            </a:br>
            <a:r>
              <a:rPr lang="en-US" dirty="0" smtClean="0"/>
              <a:t/>
            </a:r>
            <a:br>
              <a:rPr lang="en-US" dirty="0" smtClean="0"/>
            </a:br>
            <a:r>
              <a:rPr lang="en-US" dirty="0" smtClean="0"/>
              <a:t/>
            </a:r>
            <a:br>
              <a:rPr lang="en-US" dirty="0" smtClean="0"/>
            </a:br>
            <a:r>
              <a:rPr lang="en-US" dirty="0" smtClean="0">
                <a:solidFill>
                  <a:schemeClr val="tx1">
                    <a:lumMod val="50000"/>
                    <a:lumOff val="50000"/>
                  </a:schemeClr>
                </a:solidFill>
              </a:rPr>
              <a:t>Part IV: Chapter 11 in Practice</a:t>
            </a:r>
            <a:endParaRPr lang="en-US" dirty="0">
              <a:solidFill>
                <a:schemeClr val="tx1">
                  <a:lumMod val="50000"/>
                  <a:lumOff val="50000"/>
                </a:schemeClr>
              </a:solidFill>
            </a:endParaRPr>
          </a:p>
        </p:txBody>
      </p:sp>
    </p:spTree>
    <p:extLst>
      <p:ext uri="{BB962C8B-B14F-4D97-AF65-F5344CB8AC3E}">
        <p14:creationId xmlns:p14="http://schemas.microsoft.com/office/powerpoint/2010/main" val="2360370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85" y="547741"/>
            <a:ext cx="7886700" cy="761561"/>
          </a:xfrm>
        </p:spPr>
        <p:txBody>
          <a:bodyPr/>
          <a:lstStyle/>
          <a:p>
            <a:r>
              <a:rPr lang="en-US" dirty="0" smtClean="0"/>
              <a:t>Speakers</a:t>
            </a:r>
            <a:endParaRPr lang="en-US" dirty="0"/>
          </a:p>
        </p:txBody>
      </p:sp>
      <p:sp>
        <p:nvSpPr>
          <p:cNvPr id="3" name="Content Placeholder 2"/>
          <p:cNvSpPr>
            <a:spLocks noGrp="1"/>
          </p:cNvSpPr>
          <p:nvPr>
            <p:ph idx="1"/>
          </p:nvPr>
        </p:nvSpPr>
        <p:spPr>
          <a:xfrm>
            <a:off x="640428" y="1290255"/>
            <a:ext cx="2279650" cy="4202827"/>
          </a:xfrm>
        </p:spPr>
        <p:txBody>
          <a:bodyPr numCol="2">
            <a:normAutofit/>
          </a:bodyPr>
          <a:lstStyle/>
          <a:p>
            <a:pPr marL="0" indent="0">
              <a:buNone/>
            </a:pPr>
            <a:r>
              <a:rPr lang="en-US" sz="1600" dirty="0"/>
              <a:t>	</a:t>
            </a:r>
            <a:endParaRPr lang="en-US" sz="1800" b="1" dirty="0" smtClean="0"/>
          </a:p>
          <a:p>
            <a:pPr marL="0" indent="0">
              <a:buNone/>
            </a:pPr>
            <a:r>
              <a:rPr lang="en-US" sz="1800" b="1" dirty="0"/>
              <a:t>	</a:t>
            </a:r>
            <a:endParaRPr lang="en-US" sz="1800" dirty="0" smtClean="0"/>
          </a:p>
          <a:p>
            <a:pPr marL="0" indent="0">
              <a:buNone/>
            </a:pPr>
            <a:r>
              <a:rPr lang="en-US" sz="1800" dirty="0" smtClean="0"/>
              <a:t>	</a:t>
            </a:r>
          </a:p>
          <a:p>
            <a:pPr marL="0" indent="0">
              <a:buNone/>
            </a:pPr>
            <a:r>
              <a:rPr lang="en-US" sz="1800" b="1" dirty="0" smtClean="0"/>
              <a:t>	</a:t>
            </a:r>
          </a:p>
          <a:p>
            <a:pPr marL="0" indent="0">
              <a:buNone/>
            </a:pPr>
            <a:r>
              <a:rPr lang="en-US" sz="2000" b="1" dirty="0" smtClean="0"/>
              <a:t>        </a:t>
            </a:r>
            <a:endParaRPr lang="en-US" sz="1800" dirty="0" smtClean="0"/>
          </a:p>
          <a:p>
            <a:pPr marL="0" indent="0">
              <a:buNone/>
            </a:pPr>
            <a:endParaRPr lang="en-US" sz="1800" dirty="0"/>
          </a:p>
        </p:txBody>
      </p:sp>
      <p:sp>
        <p:nvSpPr>
          <p:cNvPr id="5" name="Slide Number Placeholder 4"/>
          <p:cNvSpPr>
            <a:spLocks noGrp="1"/>
          </p:cNvSpPr>
          <p:nvPr>
            <p:ph type="sldNum" sz="quarter" idx="12"/>
          </p:nvPr>
        </p:nvSpPr>
        <p:spPr/>
        <p:txBody>
          <a:bodyPr/>
          <a:lstStyle/>
          <a:p>
            <a:fld id="{149C6116-637A-4C39-84BB-CAF9675A0B8C}" type="slidenum">
              <a:rPr lang="en-US" smtClean="0"/>
              <a:t>3</a:t>
            </a:fld>
            <a:endParaRPr lang="en-US"/>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0035" y="2793230"/>
            <a:ext cx="806641" cy="806641"/>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3433" y="1698746"/>
            <a:ext cx="736287" cy="926436"/>
          </a:xfrm>
          <a:prstGeom prst="rect">
            <a:avLst/>
          </a:prstGeom>
        </p:spPr>
      </p:pic>
      <p:sp>
        <p:nvSpPr>
          <p:cNvPr id="6" name="TextBox 5"/>
          <p:cNvSpPr txBox="1"/>
          <p:nvPr/>
        </p:nvSpPr>
        <p:spPr>
          <a:xfrm>
            <a:off x="1578363" y="1760830"/>
            <a:ext cx="6692900" cy="861774"/>
          </a:xfrm>
          <a:prstGeom prst="rect">
            <a:avLst/>
          </a:prstGeom>
          <a:noFill/>
        </p:spPr>
        <p:txBody>
          <a:bodyPr wrap="square" rtlCol="0">
            <a:spAutoFit/>
          </a:bodyPr>
          <a:lstStyle/>
          <a:p>
            <a:r>
              <a:rPr lang="en-US" sz="1400" b="1" dirty="0" smtClean="0"/>
              <a:t>Trent Rosenthal </a:t>
            </a:r>
            <a:r>
              <a:rPr lang="en-US" sz="1200" dirty="0" smtClean="0"/>
              <a:t>(moderator)  </a:t>
            </a:r>
            <a:r>
              <a:rPr lang="en-US" sz="1400" dirty="0" smtClean="0"/>
              <a:t>|  </a:t>
            </a:r>
            <a:r>
              <a:rPr lang="en-US" sz="1400" i="1" dirty="0" smtClean="0"/>
              <a:t>Restructuring &amp; Reorganization Partner – Burleson LLP</a:t>
            </a:r>
          </a:p>
          <a:p>
            <a:r>
              <a:rPr lang="en-US" sz="1200" dirty="0" smtClean="0"/>
              <a:t>●  Board Certified in Business Bankruptcy Law by the Texas Board of Legal Specialization</a:t>
            </a:r>
          </a:p>
          <a:p>
            <a:r>
              <a:rPr lang="en-US" sz="1200" dirty="0" smtClean="0"/>
              <a:t>●  Over 3 decades of experience in restructuring and bankruptcy law</a:t>
            </a:r>
          </a:p>
          <a:p>
            <a:r>
              <a:rPr lang="en-US" sz="1200" dirty="0"/>
              <a:t>● </a:t>
            </a:r>
            <a:r>
              <a:rPr lang="en-US" sz="1200" dirty="0" smtClean="0"/>
              <a:t> Handled numerous oil &amp; gas restructurings and workouts</a:t>
            </a:r>
            <a:endParaRPr lang="en-US" sz="1200" dirty="0"/>
          </a:p>
        </p:txBody>
      </p:sp>
      <p:sp>
        <p:nvSpPr>
          <p:cNvPr id="13" name="TextBox 12"/>
          <p:cNvSpPr txBox="1"/>
          <p:nvPr/>
        </p:nvSpPr>
        <p:spPr>
          <a:xfrm>
            <a:off x="1578363" y="2738097"/>
            <a:ext cx="6692900" cy="861774"/>
          </a:xfrm>
          <a:prstGeom prst="rect">
            <a:avLst/>
          </a:prstGeom>
          <a:noFill/>
        </p:spPr>
        <p:txBody>
          <a:bodyPr wrap="square" rtlCol="0">
            <a:spAutoFit/>
          </a:bodyPr>
          <a:lstStyle/>
          <a:p>
            <a:r>
              <a:rPr lang="en-US" sz="1400" b="1" dirty="0" smtClean="0"/>
              <a:t>James (“Jim”) C. Row, CFA</a:t>
            </a:r>
            <a:r>
              <a:rPr lang="en-US" sz="1400" dirty="0"/>
              <a:t> </a:t>
            </a:r>
            <a:r>
              <a:rPr lang="en-US" sz="1400" dirty="0" smtClean="0"/>
              <a:t> |  </a:t>
            </a:r>
            <a:r>
              <a:rPr lang="en-US" sz="1400" i="1" dirty="0" smtClean="0"/>
              <a:t>Managing Director &amp; Founder – </a:t>
            </a:r>
            <a:r>
              <a:rPr lang="en-US" sz="1400" i="1" dirty="0" err="1" smtClean="0"/>
              <a:t>OFSCap</a:t>
            </a:r>
            <a:r>
              <a:rPr lang="en-US" sz="1400" i="1" dirty="0" smtClean="0"/>
              <a:t>, LLC</a:t>
            </a:r>
          </a:p>
          <a:p>
            <a:r>
              <a:rPr lang="en-US" sz="1200" dirty="0" smtClean="0"/>
              <a:t>●  Background in energy investment banking (international/domestic)</a:t>
            </a:r>
          </a:p>
          <a:p>
            <a:r>
              <a:rPr lang="en-US" sz="1200" dirty="0" smtClean="0"/>
              <a:t>●  Securities and valuation expert</a:t>
            </a:r>
          </a:p>
          <a:p>
            <a:r>
              <a:rPr lang="en-US" sz="1200" dirty="0" smtClean="0"/>
              <a:t>●  Former E&amp;P operator and former CFO</a:t>
            </a:r>
            <a:endParaRPr lang="en-US" sz="1200" dirty="0"/>
          </a:p>
        </p:txBody>
      </p:sp>
      <p:sp>
        <p:nvSpPr>
          <p:cNvPr id="16" name="TextBox 15"/>
          <p:cNvSpPr txBox="1"/>
          <p:nvPr/>
        </p:nvSpPr>
        <p:spPr>
          <a:xfrm>
            <a:off x="1597671" y="3688210"/>
            <a:ext cx="7464180" cy="1046440"/>
          </a:xfrm>
          <a:prstGeom prst="rect">
            <a:avLst/>
          </a:prstGeom>
          <a:noFill/>
        </p:spPr>
        <p:txBody>
          <a:bodyPr wrap="square" rtlCol="0">
            <a:spAutoFit/>
          </a:bodyPr>
          <a:lstStyle/>
          <a:p>
            <a:r>
              <a:rPr lang="en-US" sz="1400" b="1" dirty="0" smtClean="0"/>
              <a:t>Michael Rosenthal  </a:t>
            </a:r>
            <a:r>
              <a:rPr lang="en-US" sz="1400" dirty="0" smtClean="0"/>
              <a:t>|  </a:t>
            </a:r>
            <a:r>
              <a:rPr lang="en-US" sz="1400" i="1" dirty="0" smtClean="0"/>
              <a:t>Co-Head, Restructuring &amp; Reorganization Practice – Gibson Dunn </a:t>
            </a:r>
          </a:p>
          <a:p>
            <a:r>
              <a:rPr lang="en-US" sz="1200" dirty="0" smtClean="0"/>
              <a:t>●  Represents debtors/creditors in complex, high profile national &amp; cross-border restructurings and Chapter 11 cases</a:t>
            </a:r>
          </a:p>
          <a:p>
            <a:r>
              <a:rPr lang="en-US" sz="1200" dirty="0"/>
              <a:t>●  </a:t>
            </a:r>
            <a:r>
              <a:rPr lang="en-US" sz="1200" dirty="0" smtClean="0"/>
              <a:t>Provides insolvency-related board advice to large public and privately held companies</a:t>
            </a:r>
          </a:p>
          <a:p>
            <a:r>
              <a:rPr lang="en-US" sz="1200" dirty="0"/>
              <a:t>●  </a:t>
            </a:r>
            <a:r>
              <a:rPr lang="en-US" sz="1200" dirty="0" smtClean="0"/>
              <a:t>Experience with corporate separateness and successor strategies and defenses</a:t>
            </a:r>
            <a:endParaRPr lang="en-US" sz="1200" dirty="0"/>
          </a:p>
          <a:p>
            <a:endParaRPr lang="en-US" sz="1200" i="1" dirty="0"/>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0035" y="3725642"/>
            <a:ext cx="818919" cy="794897"/>
          </a:xfrm>
          <a:prstGeom prst="rect">
            <a:avLst/>
          </a:prstGeom>
        </p:spPr>
      </p:pic>
      <p:sp>
        <p:nvSpPr>
          <p:cNvPr id="20" name="TextBox 19"/>
          <p:cNvSpPr txBox="1"/>
          <p:nvPr/>
        </p:nvSpPr>
        <p:spPr>
          <a:xfrm>
            <a:off x="1597671" y="4646311"/>
            <a:ext cx="7464180" cy="861774"/>
          </a:xfrm>
          <a:prstGeom prst="rect">
            <a:avLst/>
          </a:prstGeom>
          <a:noFill/>
        </p:spPr>
        <p:txBody>
          <a:bodyPr wrap="square" rtlCol="0">
            <a:spAutoFit/>
          </a:bodyPr>
          <a:lstStyle/>
          <a:p>
            <a:r>
              <a:rPr lang="en-US" sz="1400" b="1" dirty="0" smtClean="0"/>
              <a:t>Rich </a:t>
            </a:r>
            <a:r>
              <a:rPr lang="en-US" sz="1400" b="1" dirty="0" err="1" smtClean="0"/>
              <a:t>Bernardy</a:t>
            </a:r>
            <a:r>
              <a:rPr lang="en-US" sz="1400" b="1" dirty="0" smtClean="0"/>
              <a:t> </a:t>
            </a:r>
            <a:r>
              <a:rPr lang="en-US" sz="1400" dirty="0" smtClean="0"/>
              <a:t>|  </a:t>
            </a:r>
            <a:r>
              <a:rPr lang="en-US" sz="1400" i="1" dirty="0" smtClean="0"/>
              <a:t>Managing Director – M1 Energy Capital</a:t>
            </a:r>
          </a:p>
          <a:p>
            <a:r>
              <a:rPr lang="en-US" sz="1200" dirty="0" smtClean="0"/>
              <a:t>●  Over 25 years of banking and finance, management and entrepreneurial experience </a:t>
            </a:r>
          </a:p>
          <a:p>
            <a:pPr marL="171450" indent="-171450"/>
            <a:r>
              <a:rPr lang="en-US" sz="1200" dirty="0" smtClean="0"/>
              <a:t>●  Experience includes project and structured finance, private equity, debt securities, sponsorship of equity   investments, financial risk management, accounting, forecasting and capital budgeting</a:t>
            </a:r>
            <a:endParaRPr lang="en-US" sz="1200" i="1" dirty="0"/>
          </a:p>
        </p:txBody>
      </p:sp>
      <p:pic>
        <p:nvPicPr>
          <p:cNvPr id="5122" name="Picture 2" descr="https://media.licdn.com/mpr/mpr/shrink_100_100/p/6/000/28d/06f/23f97f7.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4872" y="4716281"/>
            <a:ext cx="791804" cy="791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8097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Debtor’s Perspective</a:t>
            </a:r>
            <a:endParaRPr lang="en-US" dirty="0"/>
          </a:p>
        </p:txBody>
      </p:sp>
      <p:sp>
        <p:nvSpPr>
          <p:cNvPr id="3" name="Content Placeholder 2"/>
          <p:cNvSpPr>
            <a:spLocks noGrp="1"/>
          </p:cNvSpPr>
          <p:nvPr>
            <p:ph idx="1"/>
          </p:nvPr>
        </p:nvSpPr>
        <p:spPr/>
        <p:txBody>
          <a:bodyPr/>
          <a:lstStyle/>
          <a:p>
            <a:endParaRPr lang="en-US" dirty="0"/>
          </a:p>
        </p:txBody>
      </p:sp>
      <p:sp>
        <p:nvSpPr>
          <p:cNvPr id="5" name="Slide Number Placeholder 4"/>
          <p:cNvSpPr>
            <a:spLocks noGrp="1"/>
          </p:cNvSpPr>
          <p:nvPr>
            <p:ph type="sldNum" sz="quarter" idx="12"/>
          </p:nvPr>
        </p:nvSpPr>
        <p:spPr/>
        <p:txBody>
          <a:bodyPr/>
          <a:lstStyle/>
          <a:p>
            <a:fld id="{149C6116-637A-4C39-84BB-CAF9675A0B8C}" type="slidenum">
              <a:rPr lang="en-US" smtClean="0"/>
              <a:t>30</a:t>
            </a:fld>
            <a:endParaRPr lang="en-US"/>
          </a:p>
        </p:txBody>
      </p:sp>
    </p:spTree>
    <p:extLst>
      <p:ext uri="{BB962C8B-B14F-4D97-AF65-F5344CB8AC3E}">
        <p14:creationId xmlns:p14="http://schemas.microsoft.com/office/powerpoint/2010/main" val="20440897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Lien Lender’s Perspective</a:t>
            </a:r>
            <a:endParaRPr lang="en-US" dirty="0"/>
          </a:p>
        </p:txBody>
      </p:sp>
      <p:sp>
        <p:nvSpPr>
          <p:cNvPr id="3" name="Content Placeholder 2"/>
          <p:cNvSpPr>
            <a:spLocks noGrp="1"/>
          </p:cNvSpPr>
          <p:nvPr>
            <p:ph idx="1"/>
          </p:nvPr>
        </p:nvSpPr>
        <p:spPr/>
        <p:txBody>
          <a:bodyPr/>
          <a:lstStyle/>
          <a:p>
            <a:r>
              <a:rPr lang="en-US" dirty="0" smtClean="0"/>
              <a:t>Pay me now – Pay me in full</a:t>
            </a:r>
          </a:p>
          <a:p>
            <a:r>
              <a:rPr lang="en-US" dirty="0" smtClean="0"/>
              <a:t>Sell assets</a:t>
            </a:r>
          </a:p>
          <a:p>
            <a:r>
              <a:rPr lang="en-US" dirty="0" smtClean="0"/>
              <a:t>Make whole provisions</a:t>
            </a:r>
          </a:p>
          <a:p>
            <a:r>
              <a:rPr lang="en-US" dirty="0" smtClean="0"/>
              <a:t>Cram-down concerns</a:t>
            </a:r>
            <a:endParaRPr lang="en-US" dirty="0"/>
          </a:p>
        </p:txBody>
      </p:sp>
      <p:sp>
        <p:nvSpPr>
          <p:cNvPr id="5" name="Slide Number Placeholder 4"/>
          <p:cNvSpPr>
            <a:spLocks noGrp="1"/>
          </p:cNvSpPr>
          <p:nvPr>
            <p:ph type="sldNum" sz="quarter" idx="12"/>
          </p:nvPr>
        </p:nvSpPr>
        <p:spPr/>
        <p:txBody>
          <a:bodyPr/>
          <a:lstStyle/>
          <a:p>
            <a:fld id="{149C6116-637A-4C39-84BB-CAF9675A0B8C}" type="slidenum">
              <a:rPr lang="en-US" smtClean="0"/>
              <a:t>31</a:t>
            </a:fld>
            <a:endParaRPr lang="en-US"/>
          </a:p>
        </p:txBody>
      </p:sp>
    </p:spTree>
    <p:extLst>
      <p:ext uri="{BB962C8B-B14F-4D97-AF65-F5344CB8AC3E}">
        <p14:creationId xmlns:p14="http://schemas.microsoft.com/office/powerpoint/2010/main" val="27479164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Lien Lenders Concerns</a:t>
            </a:r>
            <a:endParaRPr lang="en-US" dirty="0"/>
          </a:p>
        </p:txBody>
      </p:sp>
      <p:sp>
        <p:nvSpPr>
          <p:cNvPr id="3" name="Content Placeholder 2"/>
          <p:cNvSpPr>
            <a:spLocks noGrp="1"/>
          </p:cNvSpPr>
          <p:nvPr>
            <p:ph idx="1"/>
          </p:nvPr>
        </p:nvSpPr>
        <p:spPr/>
        <p:txBody>
          <a:bodyPr/>
          <a:lstStyle/>
          <a:p>
            <a:endParaRPr lang="en-US" dirty="0"/>
          </a:p>
        </p:txBody>
      </p:sp>
      <p:sp>
        <p:nvSpPr>
          <p:cNvPr id="5" name="Slide Number Placeholder 4"/>
          <p:cNvSpPr>
            <a:spLocks noGrp="1"/>
          </p:cNvSpPr>
          <p:nvPr>
            <p:ph type="sldNum" sz="quarter" idx="12"/>
          </p:nvPr>
        </p:nvSpPr>
        <p:spPr/>
        <p:txBody>
          <a:bodyPr/>
          <a:lstStyle/>
          <a:p>
            <a:fld id="{149C6116-637A-4C39-84BB-CAF9675A0B8C}" type="slidenum">
              <a:rPr lang="en-US" smtClean="0"/>
              <a:t>32</a:t>
            </a:fld>
            <a:endParaRPr lang="en-US"/>
          </a:p>
        </p:txBody>
      </p:sp>
    </p:spTree>
    <p:extLst>
      <p:ext uri="{BB962C8B-B14F-4D97-AF65-F5344CB8AC3E}">
        <p14:creationId xmlns:p14="http://schemas.microsoft.com/office/powerpoint/2010/main" val="2747916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E&amp;P Company Concerns</a:t>
            </a:r>
            <a:endParaRPr lang="en-US" dirty="0"/>
          </a:p>
        </p:txBody>
      </p:sp>
      <p:sp>
        <p:nvSpPr>
          <p:cNvPr id="3" name="Content Placeholder 2"/>
          <p:cNvSpPr>
            <a:spLocks noGrp="1"/>
          </p:cNvSpPr>
          <p:nvPr>
            <p:ph idx="1"/>
          </p:nvPr>
        </p:nvSpPr>
        <p:spPr/>
        <p:txBody>
          <a:bodyPr/>
          <a:lstStyle/>
          <a:p>
            <a:endParaRPr lang="en-US" dirty="0"/>
          </a:p>
        </p:txBody>
      </p:sp>
      <p:sp>
        <p:nvSpPr>
          <p:cNvPr id="5" name="Slide Number Placeholder 4"/>
          <p:cNvSpPr>
            <a:spLocks noGrp="1"/>
          </p:cNvSpPr>
          <p:nvPr>
            <p:ph type="sldNum" sz="quarter" idx="12"/>
          </p:nvPr>
        </p:nvSpPr>
        <p:spPr/>
        <p:txBody>
          <a:bodyPr/>
          <a:lstStyle/>
          <a:p>
            <a:fld id="{149C6116-637A-4C39-84BB-CAF9675A0B8C}" type="slidenum">
              <a:rPr lang="en-US" smtClean="0"/>
              <a:t>33</a:t>
            </a:fld>
            <a:endParaRPr lang="en-US"/>
          </a:p>
        </p:txBody>
      </p:sp>
    </p:spTree>
    <p:extLst>
      <p:ext uri="{BB962C8B-B14F-4D97-AF65-F5344CB8AC3E}">
        <p14:creationId xmlns:p14="http://schemas.microsoft.com/office/powerpoint/2010/main" val="27479164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Negotiated Outcomes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Assets sold.  First lien paid.  Balance to second lien and perhaps unsecured equity holders.</a:t>
            </a:r>
          </a:p>
          <a:p>
            <a:pPr marL="514350" indent="-514350">
              <a:buFont typeface="+mj-lt"/>
              <a:buAutoNum type="arabicPeriod"/>
            </a:pPr>
            <a:r>
              <a:rPr lang="en-US" dirty="0" smtClean="0"/>
              <a:t>First lien crammed down.  New note given at a low interest rate.  Second converts some or all of its debt to equity.  Unsecured get what they can.</a:t>
            </a:r>
          </a:p>
          <a:p>
            <a:pPr marL="514350" indent="-514350">
              <a:buFont typeface="+mj-lt"/>
              <a:buAutoNum type="arabicPeriod"/>
            </a:pPr>
            <a:r>
              <a:rPr lang="en-US" dirty="0" smtClean="0"/>
              <a:t>First lien objected to and disallowed.  Funds available by second lien and unsecured.</a:t>
            </a:r>
            <a:endParaRPr lang="en-US" dirty="0"/>
          </a:p>
        </p:txBody>
      </p:sp>
      <p:sp>
        <p:nvSpPr>
          <p:cNvPr id="5" name="Slide Number Placeholder 4"/>
          <p:cNvSpPr>
            <a:spLocks noGrp="1"/>
          </p:cNvSpPr>
          <p:nvPr>
            <p:ph type="sldNum" sz="quarter" idx="12"/>
          </p:nvPr>
        </p:nvSpPr>
        <p:spPr/>
        <p:txBody>
          <a:bodyPr/>
          <a:lstStyle/>
          <a:p>
            <a:fld id="{149C6116-637A-4C39-84BB-CAF9675A0B8C}" type="slidenum">
              <a:rPr lang="en-US" smtClean="0"/>
              <a:t>34</a:t>
            </a:fld>
            <a:endParaRPr lang="en-US"/>
          </a:p>
        </p:txBody>
      </p:sp>
    </p:spTree>
    <p:extLst>
      <p:ext uri="{BB962C8B-B14F-4D97-AF65-F5344CB8AC3E}">
        <p14:creationId xmlns:p14="http://schemas.microsoft.com/office/powerpoint/2010/main" val="29121368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Q&amp;A Session</a:t>
            </a:r>
            <a:endParaRPr lang="en-US" dirty="0"/>
          </a:p>
        </p:txBody>
      </p:sp>
      <p:sp>
        <p:nvSpPr>
          <p:cNvPr id="3" name="Content Placeholder 2"/>
          <p:cNvSpPr>
            <a:spLocks noGrp="1"/>
          </p:cNvSpPr>
          <p:nvPr>
            <p:ph idx="1"/>
          </p:nvPr>
        </p:nvSpPr>
        <p:spPr/>
        <p:txBody>
          <a:bodyPr/>
          <a:lstStyle/>
          <a:p>
            <a:r>
              <a:rPr lang="en-US" dirty="0"/>
              <a:t>Please </a:t>
            </a:r>
            <a:r>
              <a:rPr lang="en-US" dirty="0" smtClean="0"/>
              <a:t>Submit Questions </a:t>
            </a:r>
            <a:r>
              <a:rPr lang="en-US" dirty="0"/>
              <a:t>via </a:t>
            </a:r>
            <a:r>
              <a:rPr lang="en-US" dirty="0" smtClean="0"/>
              <a:t>Questions Pane on Your Screen</a:t>
            </a:r>
          </a:p>
          <a:p>
            <a:r>
              <a:rPr lang="en-US" dirty="0" smtClean="0"/>
              <a:t>Please </a:t>
            </a:r>
            <a:r>
              <a:rPr lang="en-US" dirty="0"/>
              <a:t>B</a:t>
            </a:r>
            <a:r>
              <a:rPr lang="en-US" dirty="0" smtClean="0"/>
              <a:t>e Patient </a:t>
            </a:r>
            <a:r>
              <a:rPr lang="en-US" dirty="0"/>
              <a:t>A</a:t>
            </a:r>
            <a:r>
              <a:rPr lang="en-US" dirty="0" smtClean="0"/>
              <a:t>s </a:t>
            </a:r>
            <a:r>
              <a:rPr lang="en-US" dirty="0"/>
              <a:t>W</a:t>
            </a:r>
            <a:r>
              <a:rPr lang="en-US" dirty="0" smtClean="0"/>
              <a:t>e Try to Answer </a:t>
            </a:r>
            <a:r>
              <a:rPr lang="en-US" dirty="0"/>
              <a:t>A</a:t>
            </a:r>
            <a:r>
              <a:rPr lang="en-US" dirty="0" smtClean="0"/>
              <a:t>ll Questions</a:t>
            </a:r>
            <a:r>
              <a:rPr lang="en-US" dirty="0"/>
              <a:t/>
            </a:r>
            <a:br>
              <a:rPr lang="en-US" dirty="0"/>
            </a:br>
            <a:endParaRPr lang="en-US" dirty="0"/>
          </a:p>
        </p:txBody>
      </p:sp>
      <p:sp>
        <p:nvSpPr>
          <p:cNvPr id="5" name="Slide Number Placeholder 4"/>
          <p:cNvSpPr>
            <a:spLocks noGrp="1"/>
          </p:cNvSpPr>
          <p:nvPr>
            <p:ph type="sldNum" sz="quarter" idx="12"/>
          </p:nvPr>
        </p:nvSpPr>
        <p:spPr/>
        <p:txBody>
          <a:bodyPr/>
          <a:lstStyle/>
          <a:p>
            <a:fld id="{149C6116-637A-4C39-84BB-CAF9675A0B8C}" type="slidenum">
              <a:rPr lang="en-US" smtClean="0"/>
              <a:t>35</a:t>
            </a:fld>
            <a:endParaRPr lang="en-US"/>
          </a:p>
        </p:txBody>
      </p:sp>
    </p:spTree>
    <p:extLst>
      <p:ext uri="{BB962C8B-B14F-4D97-AF65-F5344CB8AC3E}">
        <p14:creationId xmlns:p14="http://schemas.microsoft.com/office/powerpoint/2010/main" val="4272932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1770" y="2670245"/>
            <a:ext cx="7515616" cy="1300505"/>
          </a:xfrm>
        </p:spPr>
        <p:txBody>
          <a:bodyPr>
            <a:normAutofit fontScale="90000"/>
          </a:bodyPr>
          <a:lstStyle/>
          <a:p>
            <a:pPr algn="ctr"/>
            <a:r>
              <a:rPr lang="en-US" sz="4000" dirty="0" smtClean="0"/>
              <a:t>Thank You For Joining Us!</a:t>
            </a:r>
            <a:br>
              <a:rPr lang="en-US" sz="4000" dirty="0" smtClean="0"/>
            </a:br>
            <a:r>
              <a:rPr lang="en-US" sz="4000" dirty="0"/>
              <a:t/>
            </a:r>
            <a:br>
              <a:rPr lang="en-US" sz="4000" dirty="0"/>
            </a:br>
            <a:r>
              <a:rPr lang="en-US" dirty="0" smtClean="0">
                <a:solidFill>
                  <a:schemeClr val="tx1">
                    <a:lumMod val="65000"/>
                    <a:lumOff val="35000"/>
                  </a:schemeClr>
                </a:solidFill>
              </a:rPr>
              <a:t>For more information and to sign up for our energy-related newsletters and alerts, visit www.burlesonllp.com</a:t>
            </a:r>
            <a:endParaRPr lang="en-US" dirty="0">
              <a:solidFill>
                <a:schemeClr val="tx1">
                  <a:lumMod val="65000"/>
                  <a:lumOff val="35000"/>
                </a:schemeClr>
              </a:solidFill>
            </a:endParaRPr>
          </a:p>
        </p:txBody>
      </p:sp>
      <p:sp>
        <p:nvSpPr>
          <p:cNvPr id="5" name="Slide Number Placeholder 4"/>
          <p:cNvSpPr>
            <a:spLocks noGrp="1"/>
          </p:cNvSpPr>
          <p:nvPr>
            <p:ph type="sldNum" sz="quarter" idx="12"/>
          </p:nvPr>
        </p:nvSpPr>
        <p:spPr/>
        <p:txBody>
          <a:bodyPr/>
          <a:lstStyle/>
          <a:p>
            <a:fld id="{149C6116-637A-4C39-84BB-CAF9675A0B8C}" type="slidenum">
              <a:rPr lang="en-US" smtClean="0"/>
              <a:t>36</a:t>
            </a:fld>
            <a:endParaRPr lang="en-US"/>
          </a:p>
        </p:txBody>
      </p:sp>
    </p:spTree>
    <p:extLst>
      <p:ext uri="{BB962C8B-B14F-4D97-AF65-F5344CB8AC3E}">
        <p14:creationId xmlns:p14="http://schemas.microsoft.com/office/powerpoint/2010/main" val="9927794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509" y="519913"/>
            <a:ext cx="7886700" cy="761561"/>
          </a:xfrm>
        </p:spPr>
        <p:txBody>
          <a:bodyPr/>
          <a:lstStyle/>
          <a:p>
            <a:r>
              <a:rPr lang="en-US" dirty="0" smtClean="0"/>
              <a:t>Contact Information</a:t>
            </a:r>
            <a:endParaRPr lang="en-US" dirty="0"/>
          </a:p>
        </p:txBody>
      </p:sp>
      <p:sp>
        <p:nvSpPr>
          <p:cNvPr id="3" name="Content Placeholder 2"/>
          <p:cNvSpPr>
            <a:spLocks noGrp="1"/>
          </p:cNvSpPr>
          <p:nvPr>
            <p:ph idx="1"/>
          </p:nvPr>
        </p:nvSpPr>
        <p:spPr>
          <a:xfrm>
            <a:off x="647175" y="1311690"/>
            <a:ext cx="2279650" cy="4202827"/>
          </a:xfrm>
        </p:spPr>
        <p:txBody>
          <a:bodyPr numCol="2">
            <a:normAutofit/>
          </a:bodyPr>
          <a:lstStyle/>
          <a:p>
            <a:pPr marL="0" indent="0">
              <a:buNone/>
            </a:pPr>
            <a:r>
              <a:rPr lang="en-US" sz="1600" dirty="0"/>
              <a:t>	</a:t>
            </a:r>
            <a:endParaRPr lang="en-US" sz="1800" b="1" dirty="0" smtClean="0"/>
          </a:p>
          <a:p>
            <a:pPr marL="0" indent="0">
              <a:buNone/>
            </a:pPr>
            <a:r>
              <a:rPr lang="en-US" sz="1800" b="1" dirty="0"/>
              <a:t>	</a:t>
            </a:r>
            <a:endParaRPr lang="en-US" sz="1800" dirty="0" smtClean="0"/>
          </a:p>
          <a:p>
            <a:pPr marL="0" indent="0">
              <a:buNone/>
            </a:pPr>
            <a:r>
              <a:rPr lang="en-US" sz="1800" dirty="0" smtClean="0"/>
              <a:t>	</a:t>
            </a:r>
          </a:p>
          <a:p>
            <a:pPr marL="0" indent="0">
              <a:buNone/>
            </a:pPr>
            <a:r>
              <a:rPr lang="en-US" sz="1800" b="1" dirty="0" smtClean="0"/>
              <a:t>	</a:t>
            </a:r>
          </a:p>
          <a:p>
            <a:pPr marL="0" indent="0">
              <a:buNone/>
            </a:pPr>
            <a:r>
              <a:rPr lang="en-US" sz="2000" b="1" dirty="0" smtClean="0"/>
              <a:t>        </a:t>
            </a:r>
            <a:endParaRPr lang="en-US" sz="1800" dirty="0" smtClean="0"/>
          </a:p>
          <a:p>
            <a:pPr marL="0" indent="0">
              <a:buNone/>
            </a:pPr>
            <a:endParaRPr lang="en-US" sz="1800" dirty="0"/>
          </a:p>
        </p:txBody>
      </p:sp>
      <p:sp>
        <p:nvSpPr>
          <p:cNvPr id="5" name="Slide Number Placeholder 4"/>
          <p:cNvSpPr>
            <a:spLocks noGrp="1"/>
          </p:cNvSpPr>
          <p:nvPr>
            <p:ph type="sldNum" sz="quarter" idx="12"/>
          </p:nvPr>
        </p:nvSpPr>
        <p:spPr/>
        <p:txBody>
          <a:bodyPr/>
          <a:lstStyle/>
          <a:p>
            <a:fld id="{149C6116-637A-4C39-84BB-CAF9675A0B8C}" type="slidenum">
              <a:rPr lang="en-US" smtClean="0"/>
              <a:t>37</a:t>
            </a:fld>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0248" y="1427952"/>
            <a:ext cx="887929" cy="1117240"/>
          </a:xfrm>
          <a:prstGeom prst="rect">
            <a:avLst/>
          </a:prstGeom>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0248" y="3761721"/>
            <a:ext cx="952520" cy="924579"/>
          </a:xfrm>
          <a:prstGeom prst="rect">
            <a:avLst/>
          </a:prstGeom>
        </p:spPr>
      </p:pic>
      <p:sp>
        <p:nvSpPr>
          <p:cNvPr id="20" name="TextBox 19"/>
          <p:cNvSpPr txBox="1"/>
          <p:nvPr/>
        </p:nvSpPr>
        <p:spPr>
          <a:xfrm>
            <a:off x="1779584" y="1509518"/>
            <a:ext cx="6692900" cy="954107"/>
          </a:xfrm>
          <a:prstGeom prst="rect">
            <a:avLst/>
          </a:prstGeom>
          <a:noFill/>
        </p:spPr>
        <p:txBody>
          <a:bodyPr wrap="square" rtlCol="0">
            <a:spAutoFit/>
          </a:bodyPr>
          <a:lstStyle/>
          <a:p>
            <a:r>
              <a:rPr lang="en-US" sz="1400" b="1" dirty="0" smtClean="0"/>
              <a:t>Trent Rosenthal </a:t>
            </a:r>
            <a:r>
              <a:rPr lang="en-US" sz="1400" dirty="0"/>
              <a:t>[</a:t>
            </a:r>
            <a:r>
              <a:rPr lang="en-US" sz="1400" dirty="0">
                <a:hlinkClick r:id="rId5"/>
              </a:rPr>
              <a:t>Online Bio</a:t>
            </a:r>
            <a:r>
              <a:rPr lang="en-US" sz="1400" dirty="0" smtClean="0"/>
              <a:t>]</a:t>
            </a:r>
            <a:br>
              <a:rPr lang="en-US" sz="1400" dirty="0" smtClean="0"/>
            </a:br>
            <a:r>
              <a:rPr lang="en-US" sz="1400" i="1" dirty="0" smtClean="0"/>
              <a:t>Restructuring &amp; Bankruptcy Partner – Burleson LLP </a:t>
            </a:r>
            <a:br>
              <a:rPr lang="en-US" sz="1400" i="1" dirty="0" smtClean="0"/>
            </a:br>
            <a:r>
              <a:rPr lang="en-US" sz="1400" i="1" dirty="0" smtClean="0"/>
              <a:t>Phone: 713.358.1724</a:t>
            </a:r>
          </a:p>
          <a:p>
            <a:r>
              <a:rPr lang="en-US" sz="1400" i="1" dirty="0" smtClean="0"/>
              <a:t>Email: </a:t>
            </a:r>
            <a:r>
              <a:rPr lang="en-US" sz="1400" i="1" dirty="0" smtClean="0">
                <a:hlinkClick r:id="rId6"/>
              </a:rPr>
              <a:t>trosenthal@burlesonllp.com</a:t>
            </a:r>
            <a:endParaRPr lang="en-US" sz="1400" i="1" dirty="0" smtClean="0"/>
          </a:p>
        </p:txBody>
      </p:sp>
      <p:pic>
        <p:nvPicPr>
          <p:cNvPr id="26" name="Picture 2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73509" y="2698262"/>
            <a:ext cx="1001406" cy="1001406"/>
          </a:xfrm>
          <a:prstGeom prst="rect">
            <a:avLst/>
          </a:prstGeom>
        </p:spPr>
      </p:pic>
      <p:sp>
        <p:nvSpPr>
          <p:cNvPr id="27" name="TextBox 26"/>
          <p:cNvSpPr txBox="1"/>
          <p:nvPr/>
        </p:nvSpPr>
        <p:spPr>
          <a:xfrm>
            <a:off x="1779584" y="2621698"/>
            <a:ext cx="6692900" cy="1169551"/>
          </a:xfrm>
          <a:prstGeom prst="rect">
            <a:avLst/>
          </a:prstGeom>
          <a:noFill/>
        </p:spPr>
        <p:txBody>
          <a:bodyPr wrap="square" rtlCol="0">
            <a:spAutoFit/>
          </a:bodyPr>
          <a:lstStyle/>
          <a:p>
            <a:r>
              <a:rPr lang="en-US" sz="1400" b="1" dirty="0" smtClean="0"/>
              <a:t>James (“Jim”) C. Row, CFA </a:t>
            </a:r>
            <a:r>
              <a:rPr lang="en-US" sz="1400" dirty="0"/>
              <a:t>[</a:t>
            </a:r>
            <a:r>
              <a:rPr lang="en-US" sz="1400" dirty="0">
                <a:hlinkClick r:id="rId8"/>
              </a:rPr>
              <a:t>Online Bio</a:t>
            </a:r>
            <a:r>
              <a:rPr lang="en-US" sz="1400" dirty="0"/>
              <a:t>]</a:t>
            </a:r>
            <a:r>
              <a:rPr lang="en-US" sz="1400" dirty="0" smtClean="0"/>
              <a:t/>
            </a:r>
            <a:br>
              <a:rPr lang="en-US" sz="1400" dirty="0" smtClean="0"/>
            </a:br>
            <a:r>
              <a:rPr lang="en-US" sz="1400" i="1" dirty="0" smtClean="0"/>
              <a:t>Managing Director &amp; Founder – </a:t>
            </a:r>
            <a:r>
              <a:rPr lang="en-US" sz="1400" i="1" dirty="0" err="1" smtClean="0"/>
              <a:t>OFSCap</a:t>
            </a:r>
            <a:r>
              <a:rPr lang="en-US" sz="1400" i="1" dirty="0" smtClean="0"/>
              <a:t>, LLC</a:t>
            </a:r>
          </a:p>
          <a:p>
            <a:r>
              <a:rPr lang="en-US" sz="1400" dirty="0" smtClean="0"/>
              <a:t>Phone: 713.823.2900</a:t>
            </a:r>
          </a:p>
          <a:p>
            <a:r>
              <a:rPr lang="en-US" sz="1400" dirty="0" smtClean="0"/>
              <a:t>Email: </a:t>
            </a:r>
            <a:r>
              <a:rPr lang="en-US" sz="1400" dirty="0" smtClean="0">
                <a:hlinkClick r:id="rId9"/>
              </a:rPr>
              <a:t>jrow@ofscap.com</a:t>
            </a:r>
            <a:endParaRPr lang="en-US" sz="1400" dirty="0" smtClean="0"/>
          </a:p>
          <a:p>
            <a:endParaRPr lang="en-US" sz="1400" dirty="0" smtClean="0"/>
          </a:p>
        </p:txBody>
      </p:sp>
      <p:sp>
        <p:nvSpPr>
          <p:cNvPr id="29" name="TextBox 28"/>
          <p:cNvSpPr txBox="1"/>
          <p:nvPr/>
        </p:nvSpPr>
        <p:spPr>
          <a:xfrm>
            <a:off x="1811880" y="3732193"/>
            <a:ext cx="6692900" cy="954107"/>
          </a:xfrm>
          <a:prstGeom prst="rect">
            <a:avLst/>
          </a:prstGeom>
          <a:noFill/>
        </p:spPr>
        <p:txBody>
          <a:bodyPr wrap="square" rtlCol="0">
            <a:spAutoFit/>
          </a:bodyPr>
          <a:lstStyle/>
          <a:p>
            <a:r>
              <a:rPr lang="en-US" sz="1400" b="1" dirty="0" smtClean="0"/>
              <a:t>Michael Rosenthal </a:t>
            </a:r>
            <a:r>
              <a:rPr lang="en-US" sz="1400" dirty="0" smtClean="0"/>
              <a:t>[</a:t>
            </a:r>
            <a:r>
              <a:rPr lang="en-US" sz="1400" dirty="0" smtClean="0">
                <a:hlinkClick r:id="rId10"/>
              </a:rPr>
              <a:t>Online </a:t>
            </a:r>
            <a:r>
              <a:rPr lang="en-US" sz="1400" dirty="0">
                <a:hlinkClick r:id="rId10"/>
              </a:rPr>
              <a:t>Bio</a:t>
            </a:r>
            <a:r>
              <a:rPr lang="en-US" sz="1400" dirty="0"/>
              <a:t>]</a:t>
            </a:r>
            <a:r>
              <a:rPr lang="en-US" sz="1400" dirty="0" smtClean="0"/>
              <a:t/>
            </a:r>
            <a:br>
              <a:rPr lang="en-US" sz="1400" dirty="0" smtClean="0"/>
            </a:br>
            <a:r>
              <a:rPr lang="en-US" sz="1400" i="1" dirty="0" smtClean="0"/>
              <a:t>Restructuring &amp; Reorganization Partner – Gibson, Dunn &amp; Crutcher</a:t>
            </a:r>
          </a:p>
          <a:p>
            <a:r>
              <a:rPr lang="en-US" sz="1400" dirty="0" smtClean="0"/>
              <a:t>Phone: 212.351.3969</a:t>
            </a:r>
          </a:p>
          <a:p>
            <a:r>
              <a:rPr lang="en-US" sz="1400" dirty="0" smtClean="0"/>
              <a:t>Email: </a:t>
            </a:r>
            <a:r>
              <a:rPr lang="en-US" sz="1400" dirty="0" smtClean="0">
                <a:hlinkClick r:id="rId11"/>
              </a:rPr>
              <a:t>mrosenthal@gibsondunn.com</a:t>
            </a:r>
            <a:endParaRPr lang="en-US" sz="1400" dirty="0" smtClean="0"/>
          </a:p>
        </p:txBody>
      </p:sp>
      <p:pic>
        <p:nvPicPr>
          <p:cNvPr id="15" name="Picture 2" descr="https://media.licdn.com/mpr/mpr/shrink_100_100/p/6/000/28d/06f/23f97f7.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8310" y="4866785"/>
            <a:ext cx="903974" cy="903974"/>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1811880" y="4866785"/>
            <a:ext cx="6692900" cy="1169551"/>
          </a:xfrm>
          <a:prstGeom prst="rect">
            <a:avLst/>
          </a:prstGeom>
          <a:noFill/>
        </p:spPr>
        <p:txBody>
          <a:bodyPr wrap="square" rtlCol="0">
            <a:spAutoFit/>
          </a:bodyPr>
          <a:lstStyle/>
          <a:p>
            <a:r>
              <a:rPr lang="en-US" sz="1400" b="1" dirty="0" smtClean="0"/>
              <a:t>Rich </a:t>
            </a:r>
            <a:r>
              <a:rPr lang="en-US" sz="1400" b="1" dirty="0" err="1" smtClean="0"/>
              <a:t>Bernardy</a:t>
            </a:r>
            <a:r>
              <a:rPr lang="en-US" sz="1400" b="1" dirty="0" smtClean="0"/>
              <a:t> </a:t>
            </a:r>
            <a:r>
              <a:rPr lang="en-US" sz="1400" dirty="0" smtClean="0"/>
              <a:t>[</a:t>
            </a:r>
            <a:r>
              <a:rPr lang="en-US" sz="1400" dirty="0" smtClean="0">
                <a:hlinkClick r:id="rId13"/>
              </a:rPr>
              <a:t>Online </a:t>
            </a:r>
            <a:r>
              <a:rPr lang="en-US" sz="1400" dirty="0">
                <a:hlinkClick r:id="rId13"/>
              </a:rPr>
              <a:t>Bio</a:t>
            </a:r>
            <a:r>
              <a:rPr lang="en-US" sz="1400" dirty="0"/>
              <a:t>]</a:t>
            </a:r>
            <a:r>
              <a:rPr lang="en-US" sz="1400" dirty="0" smtClean="0"/>
              <a:t/>
            </a:r>
            <a:br>
              <a:rPr lang="en-US" sz="1400" dirty="0" smtClean="0"/>
            </a:br>
            <a:r>
              <a:rPr lang="en-US" sz="1400" i="1" dirty="0" smtClean="0"/>
              <a:t>Managing Partner – M1 Energy Capital</a:t>
            </a:r>
          </a:p>
          <a:p>
            <a:r>
              <a:rPr lang="en-US" sz="1400" dirty="0" smtClean="0"/>
              <a:t>Phone: 713.300.1420</a:t>
            </a:r>
          </a:p>
          <a:p>
            <a:r>
              <a:rPr lang="en-US" sz="1400" dirty="0" smtClean="0"/>
              <a:t>Email: </a:t>
            </a:r>
            <a:r>
              <a:rPr lang="en-US" sz="1400" dirty="0" smtClean="0">
                <a:hlinkClick r:id="rId14"/>
              </a:rPr>
              <a:t>rbernardy@mecapital.com</a:t>
            </a:r>
            <a:endParaRPr lang="en-US" sz="1400" dirty="0" smtClean="0"/>
          </a:p>
          <a:p>
            <a:endParaRPr lang="en-US" sz="1400" dirty="0" smtClean="0"/>
          </a:p>
        </p:txBody>
      </p:sp>
    </p:spTree>
    <p:extLst>
      <p:ext uri="{BB962C8B-B14F-4D97-AF65-F5344CB8AC3E}">
        <p14:creationId xmlns:p14="http://schemas.microsoft.com/office/powerpoint/2010/main" val="18839492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482" y="622298"/>
            <a:ext cx="7886700" cy="761561"/>
          </a:xfrm>
        </p:spPr>
        <p:txBody>
          <a:bodyPr/>
          <a:lstStyle/>
          <a:p>
            <a:pPr algn="ctr"/>
            <a:r>
              <a:rPr lang="en-US" dirty="0" smtClean="0"/>
              <a:t>Case Study Fact Pattern</a:t>
            </a:r>
            <a:endParaRPr lang="en-US" dirty="0"/>
          </a:p>
        </p:txBody>
      </p:sp>
      <p:sp>
        <p:nvSpPr>
          <p:cNvPr id="3" name="Content Placeholder 2"/>
          <p:cNvSpPr>
            <a:spLocks noGrp="1"/>
          </p:cNvSpPr>
          <p:nvPr>
            <p:ph idx="1"/>
          </p:nvPr>
        </p:nvSpPr>
        <p:spPr>
          <a:xfrm>
            <a:off x="618711" y="1508854"/>
            <a:ext cx="7886700" cy="4714323"/>
          </a:xfrm>
        </p:spPr>
        <p:txBody>
          <a:bodyPr>
            <a:noAutofit/>
          </a:bodyPr>
          <a:lstStyle/>
          <a:p>
            <a:pPr marL="342900" indent="-342900">
              <a:buFont typeface="+mj-lt"/>
              <a:buAutoNum type="arabicPeriod"/>
            </a:pPr>
            <a:r>
              <a:rPr lang="en-US" sz="1700" dirty="0" smtClean="0"/>
              <a:t>OILCO </a:t>
            </a:r>
            <a:r>
              <a:rPr lang="en-US" sz="1700" dirty="0"/>
              <a:t>is an E&amp;P Company, operating in several regions. It’s cash flow has been crushed by the recent plunge in oil prices, and its Bank (which is a reserve based lender), has waived its covenant defaults but is requiring $2M per month principal payments.  OILCO has made several payments but is running out of cash so it is forced to file chapter 11 reorganization.  Management has a long track record of success at OILCO, operating the business profitably for over ten (10) years.</a:t>
            </a:r>
          </a:p>
          <a:p>
            <a:pPr marL="342900" indent="-342900">
              <a:buFont typeface="+mj-lt"/>
              <a:buAutoNum type="arabicPeriod"/>
            </a:pPr>
            <a:r>
              <a:rPr lang="en-US" sz="1700" dirty="0" smtClean="0"/>
              <a:t>OILCO’s </a:t>
            </a:r>
            <a:r>
              <a:rPr lang="en-US" sz="1700" dirty="0"/>
              <a:t>revenue has declined from $100M per year to $50M.  OILCO owes the Bank, which allegedly has a first lien on all of its assets, $100M, which bears interest at 8% per annum.  </a:t>
            </a:r>
          </a:p>
          <a:p>
            <a:pPr marL="342900" indent="-342900">
              <a:buFont typeface="+mj-lt"/>
              <a:buAutoNum type="arabicPeriod"/>
            </a:pPr>
            <a:r>
              <a:rPr lang="en-US" sz="1700" dirty="0" smtClean="0"/>
              <a:t>OILCO </a:t>
            </a:r>
            <a:r>
              <a:rPr lang="en-US" sz="1700" dirty="0"/>
              <a:t>has also issued $250M of second lien notes, bearing interest at 9% per annum.  There is an </a:t>
            </a:r>
            <a:r>
              <a:rPr lang="en-US" sz="1700" dirty="0" err="1"/>
              <a:t>intercreditor</a:t>
            </a:r>
            <a:r>
              <a:rPr lang="en-US" sz="1700" dirty="0"/>
              <a:t> agreement between the Bank (first lien) and second lien creditors that says that the first lien must be paid in whole prior to any payment on the second liens.  </a:t>
            </a:r>
          </a:p>
          <a:p>
            <a:pPr marL="342900" indent="-342900">
              <a:buFont typeface="+mj-lt"/>
              <a:buAutoNum type="arabicPeriod"/>
            </a:pPr>
            <a:r>
              <a:rPr lang="en-US" sz="1700" dirty="0" smtClean="0"/>
              <a:t>Royalty </a:t>
            </a:r>
            <a:r>
              <a:rPr lang="en-US" sz="1700" dirty="0"/>
              <a:t>owners are owed $5M, and unsecured creditors are owed $</a:t>
            </a:r>
            <a:r>
              <a:rPr lang="en-US" sz="1700" dirty="0" smtClean="0"/>
              <a:t>15M.</a:t>
            </a:r>
          </a:p>
          <a:p>
            <a:pPr marL="342900" indent="-342900">
              <a:buFont typeface="+mj-lt"/>
              <a:buAutoNum type="arabicPeriod"/>
            </a:pPr>
            <a:r>
              <a:rPr lang="en-US" sz="1700" dirty="0" smtClean="0"/>
              <a:t>The equity consists of 1M common shares trading at .05 cents per share.  </a:t>
            </a:r>
          </a:p>
          <a:p>
            <a:pPr marL="342900" indent="-342900">
              <a:buFont typeface="+mj-lt"/>
              <a:buAutoNum type="arabicPeriod"/>
            </a:pPr>
            <a:r>
              <a:rPr lang="en-US" sz="1700" dirty="0"/>
              <a:t>A hedge fund recently purchased all of the second lien notes for &gt;30 cents on the </a:t>
            </a:r>
            <a:r>
              <a:rPr lang="en-US" sz="1700" dirty="0" smtClean="0"/>
              <a:t>dollar, or </a:t>
            </a:r>
            <a:r>
              <a:rPr lang="en-US" sz="1700" dirty="0"/>
              <a:t>a total net outlay of $75M</a:t>
            </a:r>
            <a:r>
              <a:rPr lang="en-US" sz="1700" dirty="0" smtClean="0"/>
              <a:t>.</a:t>
            </a:r>
            <a:endParaRPr lang="en-US" sz="1700" dirty="0"/>
          </a:p>
        </p:txBody>
      </p:sp>
      <p:sp>
        <p:nvSpPr>
          <p:cNvPr id="5" name="Slide Number Placeholder 4"/>
          <p:cNvSpPr>
            <a:spLocks noGrp="1"/>
          </p:cNvSpPr>
          <p:nvPr>
            <p:ph type="sldNum" sz="quarter" idx="12"/>
          </p:nvPr>
        </p:nvSpPr>
        <p:spPr/>
        <p:txBody>
          <a:bodyPr/>
          <a:lstStyle/>
          <a:p>
            <a:fld id="{149C6116-637A-4C39-84BB-CAF9675A0B8C}" type="slidenum">
              <a:rPr lang="en-US" smtClean="0"/>
              <a:t>4</a:t>
            </a:fld>
            <a:endParaRPr lang="en-US"/>
          </a:p>
        </p:txBody>
      </p:sp>
    </p:spTree>
    <p:extLst>
      <p:ext uri="{BB962C8B-B14F-4D97-AF65-F5344CB8AC3E}">
        <p14:creationId xmlns:p14="http://schemas.microsoft.com/office/powerpoint/2010/main" val="6417242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818" y="582969"/>
            <a:ext cx="7886700" cy="761561"/>
          </a:xfrm>
        </p:spPr>
        <p:txBody>
          <a:bodyPr/>
          <a:lstStyle/>
          <a:p>
            <a:pPr algn="ctr"/>
            <a:r>
              <a:rPr lang="en-US" dirty="0" smtClean="0"/>
              <a:t>Case Study Fact Pattern</a:t>
            </a:r>
            <a:endParaRPr lang="en-US" dirty="0"/>
          </a:p>
        </p:txBody>
      </p:sp>
      <p:sp>
        <p:nvSpPr>
          <p:cNvPr id="3" name="Content Placeholder 2"/>
          <p:cNvSpPr>
            <a:spLocks noGrp="1"/>
          </p:cNvSpPr>
          <p:nvPr>
            <p:ph idx="1"/>
          </p:nvPr>
        </p:nvSpPr>
        <p:spPr>
          <a:xfrm>
            <a:off x="618711" y="1489189"/>
            <a:ext cx="7886700" cy="4714323"/>
          </a:xfrm>
        </p:spPr>
        <p:txBody>
          <a:bodyPr>
            <a:noAutofit/>
          </a:bodyPr>
          <a:lstStyle/>
          <a:p>
            <a:pPr marL="342900" indent="-342900">
              <a:buFont typeface="+mj-lt"/>
              <a:buAutoNum type="arabicPeriod" startAt="7"/>
            </a:pPr>
            <a:r>
              <a:rPr lang="en-US" sz="1700" dirty="0" smtClean="0"/>
              <a:t>OILCO </a:t>
            </a:r>
            <a:r>
              <a:rPr lang="en-US" sz="1700" dirty="0"/>
              <a:t>is in the 120 day exclusive period in which only it can file a plan of reorganization.  </a:t>
            </a:r>
          </a:p>
          <a:p>
            <a:pPr marL="342900" indent="-342900">
              <a:buFont typeface="+mj-lt"/>
              <a:buAutoNum type="arabicPeriod" startAt="7"/>
            </a:pPr>
            <a:r>
              <a:rPr lang="en-US" sz="1700" dirty="0" smtClean="0"/>
              <a:t>The unsecured </a:t>
            </a:r>
            <a:r>
              <a:rPr lang="en-US" sz="1700" dirty="0"/>
              <a:t>creditors committee is aggressively represented by a leading law </a:t>
            </a:r>
            <a:r>
              <a:rPr lang="en-US" sz="1700" dirty="0" smtClean="0"/>
              <a:t>firm.</a:t>
            </a:r>
          </a:p>
          <a:p>
            <a:pPr marL="342900" indent="-342900">
              <a:buFont typeface="+mj-lt"/>
              <a:buAutoNum type="arabicPeriod" startAt="7"/>
            </a:pPr>
            <a:r>
              <a:rPr lang="en-US" sz="1700" dirty="0" smtClean="0"/>
              <a:t>OILCO </a:t>
            </a:r>
            <a:r>
              <a:rPr lang="en-US" sz="1700" dirty="0"/>
              <a:t>believes that the enterprise value of OILCO is between $225M to $250M, leaving money form the second lien notes, but nothing for the </a:t>
            </a:r>
            <a:r>
              <a:rPr lang="en-US" sz="1700" dirty="0" err="1"/>
              <a:t>unsecureds</a:t>
            </a:r>
            <a:r>
              <a:rPr lang="en-US" sz="1700" dirty="0"/>
              <a:t>.  Management has teamed up with the second lien note holders (hedge fund) and the unsecured creditors and proposed a plan to pay the first lien notes, without any prepayment penalty, at the interest rate of T-Bill plus .5%.  The $250M in second lien notes will convert to 75% equity in OILCO, and the second lien noteholders have agreed to gift $10M cash to the unsecured creditors on the closing date.  The Committee supports the deal.  The balance of the equity, 25%, will be distributed 10% as a management incentive plan and 15% to the current equity.  OILCO has sufficient cash on hand to pay all royalty and working interest owners in full and intends to do so.  </a:t>
            </a:r>
            <a:endParaRPr lang="en-US" sz="1700" dirty="0" smtClean="0"/>
          </a:p>
          <a:p>
            <a:pPr marL="342900" indent="-342900">
              <a:buFont typeface="+mj-lt"/>
              <a:buAutoNum type="arabicPeriod" startAt="7"/>
            </a:pPr>
            <a:r>
              <a:rPr lang="en-US" sz="1700" dirty="0" smtClean="0"/>
              <a:t>The </a:t>
            </a:r>
            <a:r>
              <a:rPr lang="en-US" sz="1700" dirty="0"/>
              <a:t>Bank (first lienholder) does not like its treatment and has teamed up with an investment banking firm to sell OILCO for $175M in cash, paying them off in full and leaving $75M for the second lien notes, royalty owners and working interest owners.</a:t>
            </a:r>
          </a:p>
          <a:p>
            <a:pPr marL="0" indent="0">
              <a:buNone/>
            </a:pPr>
            <a:endParaRPr lang="en-US" sz="1700" dirty="0"/>
          </a:p>
        </p:txBody>
      </p:sp>
      <p:sp>
        <p:nvSpPr>
          <p:cNvPr id="5" name="Slide Number Placeholder 4"/>
          <p:cNvSpPr>
            <a:spLocks noGrp="1"/>
          </p:cNvSpPr>
          <p:nvPr>
            <p:ph type="sldNum" sz="quarter" idx="12"/>
          </p:nvPr>
        </p:nvSpPr>
        <p:spPr/>
        <p:txBody>
          <a:bodyPr/>
          <a:lstStyle/>
          <a:p>
            <a:fld id="{149C6116-637A-4C39-84BB-CAF9675A0B8C}" type="slidenum">
              <a:rPr lang="en-US" smtClean="0"/>
              <a:t>5</a:t>
            </a:fld>
            <a:endParaRPr lang="en-US"/>
          </a:p>
        </p:txBody>
      </p:sp>
    </p:spTree>
    <p:extLst>
      <p:ext uri="{BB962C8B-B14F-4D97-AF65-F5344CB8AC3E}">
        <p14:creationId xmlns:p14="http://schemas.microsoft.com/office/powerpoint/2010/main" val="3142226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40893"/>
            <a:ext cx="7886700" cy="761561"/>
          </a:xfrm>
        </p:spPr>
        <p:txBody>
          <a:bodyPr/>
          <a:lstStyle/>
          <a:p>
            <a:pPr algn="ctr"/>
            <a:r>
              <a:rPr lang="en-US" dirty="0" smtClean="0"/>
              <a:t>Case Study Fact Pattern</a:t>
            </a:r>
            <a:endParaRPr lang="en-US" dirty="0"/>
          </a:p>
        </p:txBody>
      </p:sp>
      <p:sp>
        <p:nvSpPr>
          <p:cNvPr id="3" name="Content Placeholder 2"/>
          <p:cNvSpPr>
            <a:spLocks noGrp="1"/>
          </p:cNvSpPr>
          <p:nvPr>
            <p:ph idx="1"/>
          </p:nvPr>
        </p:nvSpPr>
        <p:spPr>
          <a:xfrm>
            <a:off x="628650" y="1587085"/>
            <a:ext cx="7886700" cy="4130675"/>
          </a:xfrm>
        </p:spPr>
        <p:txBody>
          <a:bodyPr>
            <a:noAutofit/>
          </a:bodyPr>
          <a:lstStyle/>
          <a:p>
            <a:r>
              <a:rPr lang="en-US" sz="2400" b="1" dirty="0" smtClean="0"/>
              <a:t>Players:</a:t>
            </a:r>
            <a:endParaRPr lang="en-US" sz="1600" dirty="0" smtClean="0"/>
          </a:p>
          <a:p>
            <a:pPr lvl="1">
              <a:buFont typeface="Courier New" panose="02070309020205020404" pitchFamily="49" charset="0"/>
              <a:buChar char="o"/>
            </a:pPr>
            <a:r>
              <a:rPr lang="en-US" sz="2000" dirty="0" smtClean="0"/>
              <a:t>Debtor</a:t>
            </a:r>
            <a:r>
              <a:rPr lang="en-US" sz="2000" dirty="0"/>
              <a:t>: </a:t>
            </a:r>
            <a:r>
              <a:rPr lang="en-US" sz="2000" dirty="0" smtClean="0"/>
              <a:t>OILCO</a:t>
            </a:r>
          </a:p>
          <a:p>
            <a:pPr lvl="1">
              <a:buFont typeface="Courier New" panose="02070309020205020404" pitchFamily="49" charset="0"/>
              <a:buChar char="o"/>
            </a:pPr>
            <a:r>
              <a:rPr lang="en-US" sz="2000" dirty="0" smtClean="0"/>
              <a:t>Bank</a:t>
            </a:r>
            <a:r>
              <a:rPr lang="en-US" sz="2000" dirty="0"/>
              <a:t>: First Lien Note </a:t>
            </a:r>
            <a:r>
              <a:rPr lang="en-US" sz="2000" dirty="0" smtClean="0"/>
              <a:t>Holder</a:t>
            </a:r>
          </a:p>
          <a:p>
            <a:pPr lvl="1">
              <a:buFont typeface="Courier New" panose="02070309020205020404" pitchFamily="49" charset="0"/>
              <a:buChar char="o"/>
            </a:pPr>
            <a:r>
              <a:rPr lang="en-US" sz="2000" dirty="0" smtClean="0"/>
              <a:t>Second </a:t>
            </a:r>
            <a:r>
              <a:rPr lang="en-US" sz="2000" dirty="0"/>
              <a:t>Lien Note Holders held by Hedge </a:t>
            </a:r>
            <a:r>
              <a:rPr lang="en-US" sz="2000" dirty="0" smtClean="0"/>
              <a:t>Fund</a:t>
            </a:r>
          </a:p>
          <a:p>
            <a:pPr lvl="1">
              <a:buFont typeface="Courier New" panose="02070309020205020404" pitchFamily="49" charset="0"/>
              <a:buChar char="o"/>
            </a:pPr>
            <a:r>
              <a:rPr lang="en-US" sz="2000" dirty="0" smtClean="0"/>
              <a:t>Management </a:t>
            </a:r>
            <a:r>
              <a:rPr lang="en-US" sz="2000" dirty="0"/>
              <a:t>and </a:t>
            </a:r>
            <a:r>
              <a:rPr lang="en-US" sz="2000" dirty="0" smtClean="0"/>
              <a:t>CRO</a:t>
            </a:r>
          </a:p>
          <a:p>
            <a:pPr lvl="1">
              <a:buFont typeface="Courier New" panose="02070309020205020404" pitchFamily="49" charset="0"/>
              <a:buChar char="o"/>
            </a:pPr>
            <a:r>
              <a:rPr lang="en-US" sz="2000" dirty="0" smtClean="0"/>
              <a:t>Equity</a:t>
            </a:r>
            <a:endParaRPr lang="en-US" sz="2000" dirty="0"/>
          </a:p>
          <a:p>
            <a:pPr marL="0" indent="0">
              <a:buNone/>
            </a:pPr>
            <a:endParaRPr lang="en-US" sz="1600" dirty="0" smtClean="0"/>
          </a:p>
        </p:txBody>
      </p:sp>
      <p:sp>
        <p:nvSpPr>
          <p:cNvPr id="5" name="Slide Number Placeholder 4"/>
          <p:cNvSpPr>
            <a:spLocks noGrp="1"/>
          </p:cNvSpPr>
          <p:nvPr>
            <p:ph type="sldNum" sz="quarter" idx="12"/>
          </p:nvPr>
        </p:nvSpPr>
        <p:spPr/>
        <p:txBody>
          <a:bodyPr/>
          <a:lstStyle/>
          <a:p>
            <a:fld id="{149C6116-637A-4C39-84BB-CAF9675A0B8C}" type="slidenum">
              <a:rPr lang="en-US" smtClean="0"/>
              <a:t>6</a:t>
            </a:fld>
            <a:endParaRPr lang="en-US"/>
          </a:p>
        </p:txBody>
      </p:sp>
    </p:spTree>
    <p:extLst>
      <p:ext uri="{BB962C8B-B14F-4D97-AF65-F5344CB8AC3E}">
        <p14:creationId xmlns:p14="http://schemas.microsoft.com/office/powerpoint/2010/main" val="3700217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940" y="694324"/>
            <a:ext cx="7886700" cy="2925698"/>
          </a:xfrm>
        </p:spPr>
        <p:txBody>
          <a:bodyPr>
            <a:normAutofit/>
          </a:bodyPr>
          <a:lstStyle/>
          <a:p>
            <a:r>
              <a:rPr lang="en-US" dirty="0" smtClean="0"/>
              <a:t>Overview of Past Webinars</a:t>
            </a:r>
            <a:br>
              <a:rPr lang="en-US" dirty="0" smtClean="0"/>
            </a:br>
            <a:r>
              <a:rPr lang="en-US" dirty="0" smtClean="0"/>
              <a:t/>
            </a:r>
            <a:br>
              <a:rPr lang="en-US" dirty="0" smtClean="0"/>
            </a:br>
            <a:r>
              <a:rPr lang="en-US" dirty="0" smtClean="0"/>
              <a:t/>
            </a:r>
            <a:br>
              <a:rPr lang="en-US" dirty="0" smtClean="0"/>
            </a:br>
            <a:r>
              <a:rPr lang="en-US" dirty="0" smtClean="0">
                <a:solidFill>
                  <a:schemeClr val="tx1">
                    <a:lumMod val="50000"/>
                    <a:lumOff val="50000"/>
                  </a:schemeClr>
                </a:solidFill>
              </a:rPr>
              <a:t>Part I: The CFO’s Dilemma</a:t>
            </a:r>
            <a:endParaRPr lang="en-US" dirty="0">
              <a:solidFill>
                <a:schemeClr val="tx1">
                  <a:lumMod val="50000"/>
                  <a:lumOff val="50000"/>
                </a:schemeClr>
              </a:solidFill>
            </a:endParaRPr>
          </a:p>
        </p:txBody>
      </p:sp>
    </p:spTree>
    <p:extLst>
      <p:ext uri="{BB962C8B-B14F-4D97-AF65-F5344CB8AC3E}">
        <p14:creationId xmlns:p14="http://schemas.microsoft.com/office/powerpoint/2010/main" val="39297959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Dealing with Loan/Bond Covenants</a:t>
            </a:r>
            <a:endParaRPr lang="en-US" dirty="0"/>
          </a:p>
        </p:txBody>
      </p:sp>
      <p:sp>
        <p:nvSpPr>
          <p:cNvPr id="3" name="Content Placeholder 2"/>
          <p:cNvSpPr>
            <a:spLocks noGrp="1"/>
          </p:cNvSpPr>
          <p:nvPr>
            <p:ph idx="1"/>
          </p:nvPr>
        </p:nvSpPr>
        <p:spPr/>
        <p:txBody>
          <a:bodyPr>
            <a:normAutofit/>
          </a:bodyPr>
          <a:lstStyle/>
          <a:p>
            <a:r>
              <a:rPr lang="en-US" sz="2400" dirty="0" smtClean="0"/>
              <a:t>Proactive communication</a:t>
            </a:r>
          </a:p>
          <a:p>
            <a:pPr marL="800100" lvl="2" indent="-342900">
              <a:lnSpc>
                <a:spcPct val="65000"/>
              </a:lnSpc>
              <a:spcBef>
                <a:spcPts val="1000"/>
              </a:spcBef>
              <a:buFont typeface="Courier New" panose="02070309020205020404" pitchFamily="49" charset="0"/>
              <a:buChar char="o"/>
            </a:pPr>
            <a:r>
              <a:rPr lang="en-US" dirty="0"/>
              <a:t>Be the “Good Actor”</a:t>
            </a:r>
          </a:p>
          <a:p>
            <a:r>
              <a:rPr lang="en-US" sz="2400" dirty="0" smtClean="0"/>
              <a:t>Function as early </a:t>
            </a:r>
            <a:r>
              <a:rPr lang="en-US" sz="2400" dirty="0"/>
              <a:t>w</a:t>
            </a:r>
            <a:r>
              <a:rPr lang="en-US" sz="2400" dirty="0" smtClean="0"/>
              <a:t>arning </a:t>
            </a:r>
            <a:r>
              <a:rPr lang="en-US" sz="2400" dirty="0"/>
              <a:t>s</a:t>
            </a:r>
            <a:r>
              <a:rPr lang="en-US" sz="2400" dirty="0" smtClean="0"/>
              <a:t>ign to lender</a:t>
            </a:r>
          </a:p>
          <a:p>
            <a:r>
              <a:rPr lang="en-US" sz="2400" dirty="0" smtClean="0"/>
              <a:t>Financial, informational, ownership, affirmative, negative or </a:t>
            </a:r>
            <a:r>
              <a:rPr lang="en-US" sz="2400" dirty="0"/>
              <a:t>p</a:t>
            </a:r>
            <a:r>
              <a:rPr lang="en-US" sz="2400" dirty="0" smtClean="0"/>
              <a:t>ositive in nature</a:t>
            </a:r>
          </a:p>
          <a:p>
            <a:r>
              <a:rPr lang="en-US" sz="2400" dirty="0" smtClean="0"/>
              <a:t>Violation may </a:t>
            </a:r>
            <a:r>
              <a:rPr lang="en-US" sz="2400" dirty="0"/>
              <a:t>r</a:t>
            </a:r>
            <a:r>
              <a:rPr lang="en-US" sz="2400" dirty="0" smtClean="0"/>
              <a:t>esult in </a:t>
            </a:r>
            <a:r>
              <a:rPr lang="en-US" sz="2400" b="1" dirty="0"/>
              <a:t>d</a:t>
            </a:r>
            <a:r>
              <a:rPr lang="en-US" sz="2400" b="1" dirty="0" smtClean="0"/>
              <a:t>efault</a:t>
            </a:r>
            <a:r>
              <a:rPr lang="en-US" sz="2400" dirty="0" smtClean="0"/>
              <a:t> on </a:t>
            </a:r>
            <a:r>
              <a:rPr lang="en-US" sz="2400" dirty="0"/>
              <a:t>l</a:t>
            </a:r>
            <a:r>
              <a:rPr lang="en-US" sz="2400" dirty="0" smtClean="0"/>
              <a:t>oan or bond, </a:t>
            </a:r>
            <a:r>
              <a:rPr lang="en-US" sz="2400" b="1" dirty="0"/>
              <a:t>p</a:t>
            </a:r>
            <a:r>
              <a:rPr lang="en-US" sz="2400" b="1" dirty="0" smtClean="0"/>
              <a:t>enalties</a:t>
            </a:r>
            <a:r>
              <a:rPr lang="en-US" sz="2400" dirty="0" smtClean="0"/>
              <a:t> </a:t>
            </a:r>
            <a:r>
              <a:rPr lang="en-US" sz="2400" dirty="0"/>
              <a:t>a</a:t>
            </a:r>
            <a:r>
              <a:rPr lang="en-US" sz="2400" dirty="0" smtClean="0"/>
              <a:t>pplied, or loan </a:t>
            </a:r>
            <a:r>
              <a:rPr lang="en-US" sz="2400" dirty="0"/>
              <a:t>b</a:t>
            </a:r>
            <a:r>
              <a:rPr lang="en-US" sz="2400" dirty="0" smtClean="0"/>
              <a:t>eing “</a:t>
            </a:r>
            <a:r>
              <a:rPr lang="en-US" sz="2400" b="1" dirty="0"/>
              <a:t>c</a:t>
            </a:r>
            <a:r>
              <a:rPr lang="en-US" sz="2400" b="1" dirty="0" smtClean="0"/>
              <a:t>alled</a:t>
            </a:r>
            <a:r>
              <a:rPr lang="en-US" sz="2400" dirty="0" smtClean="0"/>
              <a:t>”</a:t>
            </a:r>
          </a:p>
          <a:p>
            <a:r>
              <a:rPr lang="en-US" sz="2400" dirty="0" smtClean="0"/>
              <a:t>Hire </a:t>
            </a:r>
            <a:r>
              <a:rPr lang="en-US" sz="2400" dirty="0"/>
              <a:t>t</a:t>
            </a:r>
            <a:r>
              <a:rPr lang="en-US" sz="2400" dirty="0" smtClean="0"/>
              <a:t>urn-around </a:t>
            </a:r>
            <a:r>
              <a:rPr lang="en-US" sz="2400" dirty="0"/>
              <a:t>c</a:t>
            </a:r>
            <a:r>
              <a:rPr lang="en-US" sz="2400" dirty="0" smtClean="0"/>
              <a:t>onsultants and counsel who know work-out concepts</a:t>
            </a:r>
          </a:p>
        </p:txBody>
      </p:sp>
      <p:sp>
        <p:nvSpPr>
          <p:cNvPr id="5" name="Slide Number Placeholder 4"/>
          <p:cNvSpPr>
            <a:spLocks noGrp="1"/>
          </p:cNvSpPr>
          <p:nvPr>
            <p:ph type="sldNum" sz="quarter" idx="12"/>
          </p:nvPr>
        </p:nvSpPr>
        <p:spPr/>
        <p:txBody>
          <a:bodyPr/>
          <a:lstStyle/>
          <a:p>
            <a:fld id="{149C6116-637A-4C39-84BB-CAF9675A0B8C}" type="slidenum">
              <a:rPr lang="en-US" smtClean="0"/>
              <a:t>8</a:t>
            </a:fld>
            <a:endParaRPr lang="en-US"/>
          </a:p>
        </p:txBody>
      </p:sp>
    </p:spTree>
    <p:extLst>
      <p:ext uri="{BB962C8B-B14F-4D97-AF65-F5344CB8AC3E}">
        <p14:creationId xmlns:p14="http://schemas.microsoft.com/office/powerpoint/2010/main" val="6826645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814" y="568109"/>
            <a:ext cx="7886700" cy="761561"/>
          </a:xfrm>
        </p:spPr>
        <p:txBody>
          <a:bodyPr/>
          <a:lstStyle/>
          <a:p>
            <a:r>
              <a:rPr lang="en-US" dirty="0" smtClean="0"/>
              <a:t>Covenants </a:t>
            </a:r>
            <a:r>
              <a:rPr lang="en-US" dirty="0"/>
              <a:t>– CFO </a:t>
            </a:r>
            <a:r>
              <a:rPr lang="en-US" dirty="0" smtClean="0"/>
              <a:t>Strategies</a:t>
            </a:r>
            <a:endParaRPr lang="en-US" dirty="0"/>
          </a:p>
        </p:txBody>
      </p:sp>
      <p:sp>
        <p:nvSpPr>
          <p:cNvPr id="3" name="Content Placeholder 2"/>
          <p:cNvSpPr>
            <a:spLocks noGrp="1"/>
          </p:cNvSpPr>
          <p:nvPr>
            <p:ph idx="1"/>
          </p:nvPr>
        </p:nvSpPr>
        <p:spPr>
          <a:xfrm>
            <a:off x="628650" y="1480488"/>
            <a:ext cx="8172450" cy="5061404"/>
          </a:xfrm>
        </p:spPr>
        <p:txBody>
          <a:bodyPr numCol="2">
            <a:noAutofit/>
          </a:bodyPr>
          <a:lstStyle/>
          <a:p>
            <a:pPr>
              <a:lnSpc>
                <a:spcPct val="70000"/>
              </a:lnSpc>
            </a:pPr>
            <a:r>
              <a:rPr lang="en-US" sz="2600" dirty="0" smtClean="0"/>
              <a:t>Default</a:t>
            </a:r>
            <a:endParaRPr lang="en-US" sz="2600" dirty="0"/>
          </a:p>
          <a:p>
            <a:pPr lvl="1">
              <a:lnSpc>
                <a:spcPct val="100000"/>
              </a:lnSpc>
            </a:pPr>
            <a:r>
              <a:rPr lang="en-US" sz="1600" dirty="0" smtClean="0"/>
              <a:t>Reserve Ratio (Valuation)</a:t>
            </a:r>
          </a:p>
          <a:p>
            <a:pPr lvl="1">
              <a:lnSpc>
                <a:spcPct val="100000"/>
              </a:lnSpc>
            </a:pPr>
            <a:r>
              <a:rPr lang="en-US" sz="1600" dirty="0" smtClean="0"/>
              <a:t>Leverage Ratios</a:t>
            </a:r>
          </a:p>
          <a:p>
            <a:pPr lvl="1">
              <a:lnSpc>
                <a:spcPct val="100000"/>
              </a:lnSpc>
            </a:pPr>
            <a:r>
              <a:rPr lang="en-US" sz="1600" dirty="0" smtClean="0"/>
              <a:t>Cash Flow Covenants</a:t>
            </a:r>
          </a:p>
          <a:p>
            <a:pPr lvl="1">
              <a:lnSpc>
                <a:spcPct val="100000"/>
              </a:lnSpc>
            </a:pPr>
            <a:r>
              <a:rPr lang="en-US" sz="1600" dirty="0" smtClean="0"/>
              <a:t>Soft Technical Defaults</a:t>
            </a:r>
          </a:p>
          <a:p>
            <a:pPr>
              <a:lnSpc>
                <a:spcPct val="70000"/>
              </a:lnSpc>
            </a:pPr>
            <a:r>
              <a:rPr lang="en-US" sz="2600" dirty="0"/>
              <a:t>Penalties</a:t>
            </a:r>
          </a:p>
          <a:p>
            <a:pPr lvl="1">
              <a:lnSpc>
                <a:spcPct val="100000"/>
              </a:lnSpc>
            </a:pPr>
            <a:r>
              <a:rPr lang="en-US" sz="1600" dirty="0" smtClean="0"/>
              <a:t>Default</a:t>
            </a:r>
          </a:p>
          <a:p>
            <a:pPr lvl="1">
              <a:lnSpc>
                <a:spcPct val="100000"/>
              </a:lnSpc>
            </a:pPr>
            <a:r>
              <a:rPr lang="en-US" sz="1600" dirty="0" smtClean="0"/>
              <a:t>Acceleration</a:t>
            </a:r>
          </a:p>
          <a:p>
            <a:pPr lvl="1">
              <a:lnSpc>
                <a:spcPct val="100000"/>
              </a:lnSpc>
            </a:pPr>
            <a:r>
              <a:rPr lang="en-US" sz="1600" dirty="0" smtClean="0"/>
              <a:t>Exercise of Remedies</a:t>
            </a:r>
          </a:p>
          <a:p>
            <a:pPr lvl="1">
              <a:lnSpc>
                <a:spcPct val="100000"/>
              </a:lnSpc>
            </a:pPr>
            <a:r>
              <a:rPr lang="en-US" sz="1600" dirty="0" smtClean="0"/>
              <a:t>Effect on Other Financing Arrangements</a:t>
            </a:r>
          </a:p>
          <a:p>
            <a:pPr>
              <a:lnSpc>
                <a:spcPct val="100000"/>
              </a:lnSpc>
            </a:pPr>
            <a:r>
              <a:rPr lang="en-US" sz="2600" dirty="0" smtClean="0"/>
              <a:t>Called</a:t>
            </a:r>
            <a:endParaRPr lang="en-US" sz="2600" dirty="0"/>
          </a:p>
          <a:p>
            <a:pPr lvl="1">
              <a:lnSpc>
                <a:spcPct val="100000"/>
              </a:lnSpc>
            </a:pPr>
            <a:r>
              <a:rPr lang="en-US" sz="1600" dirty="0" smtClean="0"/>
              <a:t>Prevention</a:t>
            </a:r>
          </a:p>
          <a:p>
            <a:pPr lvl="1">
              <a:lnSpc>
                <a:spcPct val="100000"/>
              </a:lnSpc>
            </a:pPr>
            <a:r>
              <a:rPr lang="en-US" sz="1600" dirty="0" smtClean="0"/>
              <a:t>Renegotiation / Withdrawn</a:t>
            </a:r>
          </a:p>
          <a:p>
            <a:pPr lvl="1">
              <a:lnSpc>
                <a:spcPct val="100000"/>
              </a:lnSpc>
            </a:pPr>
            <a:r>
              <a:rPr lang="en-US" sz="1600" dirty="0" smtClean="0"/>
              <a:t>Bank Bondholder Hesitancy to Call – Ramifications</a:t>
            </a:r>
          </a:p>
          <a:p>
            <a:pPr>
              <a:lnSpc>
                <a:spcPct val="100000"/>
              </a:lnSpc>
            </a:pPr>
            <a:r>
              <a:rPr lang="en-US" sz="2600" dirty="0" smtClean="0"/>
              <a:t>Approvals/Best Practice </a:t>
            </a:r>
            <a:r>
              <a:rPr lang="en-US" sz="2600" dirty="0"/>
              <a:t>Steps</a:t>
            </a:r>
          </a:p>
          <a:p>
            <a:pPr lvl="1">
              <a:lnSpc>
                <a:spcPct val="100000"/>
              </a:lnSpc>
            </a:pPr>
            <a:r>
              <a:rPr lang="en-US" sz="1600" dirty="0" smtClean="0"/>
              <a:t>Banks – Loan Committee, Audit Committee, and Regulatory Approval</a:t>
            </a:r>
          </a:p>
          <a:p>
            <a:pPr lvl="1">
              <a:lnSpc>
                <a:spcPct val="100000"/>
              </a:lnSpc>
            </a:pPr>
            <a:r>
              <a:rPr lang="en-US" sz="1600" dirty="0" smtClean="0"/>
              <a:t>Companies – Board Approval for Loan Modifications</a:t>
            </a:r>
          </a:p>
          <a:p>
            <a:pPr lvl="1">
              <a:lnSpc>
                <a:spcPct val="100000"/>
              </a:lnSpc>
            </a:pPr>
            <a:r>
              <a:rPr lang="en-US" sz="1600" dirty="0" smtClean="0"/>
              <a:t>Seek Advice of Consultants and Counsel</a:t>
            </a:r>
          </a:p>
          <a:p>
            <a:pPr lvl="1">
              <a:lnSpc>
                <a:spcPct val="100000"/>
              </a:lnSpc>
            </a:pPr>
            <a:r>
              <a:rPr lang="en-US" sz="1600" dirty="0" smtClean="0"/>
              <a:t>Protection for Management</a:t>
            </a:r>
          </a:p>
          <a:p>
            <a:pPr lvl="1">
              <a:lnSpc>
                <a:spcPct val="100000"/>
              </a:lnSpc>
            </a:pPr>
            <a:r>
              <a:rPr lang="en-US" sz="1600" dirty="0" smtClean="0"/>
              <a:t>MSA’s as Leverage</a:t>
            </a:r>
          </a:p>
          <a:p>
            <a:pPr lvl="1">
              <a:lnSpc>
                <a:spcPct val="100000"/>
              </a:lnSpc>
            </a:pPr>
            <a:endParaRPr lang="en-US" sz="1200" dirty="0" smtClean="0"/>
          </a:p>
          <a:p>
            <a:pPr lvl="1">
              <a:lnSpc>
                <a:spcPct val="100000"/>
              </a:lnSpc>
            </a:pPr>
            <a:endParaRPr lang="en-US" sz="1200" dirty="0"/>
          </a:p>
          <a:p>
            <a:pPr lvl="1">
              <a:lnSpc>
                <a:spcPct val="100000"/>
              </a:lnSpc>
            </a:pPr>
            <a:endParaRPr lang="en-US" sz="1200" dirty="0"/>
          </a:p>
        </p:txBody>
      </p:sp>
      <p:sp>
        <p:nvSpPr>
          <p:cNvPr id="5" name="Slide Number Placeholder 4"/>
          <p:cNvSpPr>
            <a:spLocks noGrp="1"/>
          </p:cNvSpPr>
          <p:nvPr>
            <p:ph type="sldNum" sz="quarter" idx="12"/>
          </p:nvPr>
        </p:nvSpPr>
        <p:spPr/>
        <p:txBody>
          <a:bodyPr/>
          <a:lstStyle/>
          <a:p>
            <a:fld id="{149C6116-637A-4C39-84BB-CAF9675A0B8C}" type="slidenum">
              <a:rPr lang="en-US" smtClean="0"/>
              <a:t>9</a:t>
            </a:fld>
            <a:endParaRPr lang="en-US"/>
          </a:p>
        </p:txBody>
      </p:sp>
    </p:spTree>
    <p:extLst>
      <p:ext uri="{BB962C8B-B14F-4D97-AF65-F5344CB8AC3E}">
        <p14:creationId xmlns:p14="http://schemas.microsoft.com/office/powerpoint/2010/main" val="2223102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Webinar PPT 2015 03 13">
  <a:themeElements>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illing_down_template.potx" id="{DC7F2FE4-588A-4113-A353-95827963F555}" vid="{61740736-4B84-4709-AC58-95B11B0DE1C1}"/>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Webinar PPT 2015 03 13">
  <a:themeElements>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illing_down_template.potx" id="{DC7F2FE4-588A-4113-A353-95827963F555}" vid="{61740736-4B84-4709-AC58-95B11B0DE1C1}"/>
    </a:ext>
  </a:extLst>
</a:theme>
</file>

<file path=ppt/theme/theme3.xml><?xml version="1.0" encoding="utf-8"?>
<a:theme xmlns:a="http://schemas.openxmlformats.org/drawingml/2006/main" name="2_Webinar PPT 2015 03 13">
  <a:themeElements>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illing_down_template.potx" id="{DC7F2FE4-588A-4113-A353-95827963F555}" vid="{61740736-4B84-4709-AC58-95B11B0DE1C1}"/>
    </a:ext>
  </a:extLst>
</a:theme>
</file>

<file path=ppt/theme/theme4.xml><?xml version="1.0" encoding="utf-8"?>
<a:theme xmlns:a="http://schemas.openxmlformats.org/drawingml/2006/main" name="3_Webinar PPT 2015 03 13">
  <a:themeElements>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illing_down_template.potx" id="{DC7F2FE4-588A-4113-A353-95827963F555}" vid="{61740736-4B84-4709-AC58-95B11B0DE1C1}"/>
    </a:ext>
  </a:extLst>
</a:theme>
</file>

<file path=ppt/theme/theme5.xml><?xml version="1.0" encoding="utf-8"?>
<a:theme xmlns:a="http://schemas.openxmlformats.org/drawingml/2006/main" name="5_Webinar PPT 2015 03 13">
  <a:themeElements>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illing_down_template.potx" id="{DC7F2FE4-588A-4113-A353-95827963F555}" vid="{61740736-4B84-4709-AC58-95B11B0DE1C1}"/>
    </a:ext>
  </a:extLst>
</a:theme>
</file>

<file path=ppt/theme/theme6.xml><?xml version="1.0" encoding="utf-8"?>
<a:theme xmlns:a="http://schemas.openxmlformats.org/drawingml/2006/main" name="41_Webinar PPT 2015 03 13">
  <a:themeElements>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illing_down_template.potx" id="{DC7F2FE4-588A-4113-A353-95827963F555}" vid="{61740736-4B84-4709-AC58-95B11B0DE1C1}"/>
    </a:ext>
  </a:extLst>
</a:theme>
</file>

<file path=ppt/theme/theme7.xml><?xml version="1.0" encoding="utf-8"?>
<a:theme xmlns:a="http://schemas.openxmlformats.org/drawingml/2006/main" name="42_Webinar PPT 2015 03 13">
  <a:themeElements>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illing_down_template.potx" id="{DC7F2FE4-588A-4113-A353-95827963F555}" vid="{61740736-4B84-4709-AC58-95B11B0DE1C1}"/>
    </a:ext>
  </a:extLst>
</a:theme>
</file>

<file path=ppt/theme/theme8.xml><?xml version="1.0" encoding="utf-8"?>
<a:theme xmlns:a="http://schemas.openxmlformats.org/drawingml/2006/main" name="43_Webinar PPT 2015 03 13">
  <a:themeElements>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illing_down_template.potx" id="{DC7F2FE4-588A-4113-A353-95827963F555}" vid="{61740736-4B84-4709-AC58-95B11B0DE1C1}"/>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LP -redandblue">
    <a:dk1>
      <a:sysClr val="windowText" lastClr="000000"/>
    </a:dk1>
    <a:lt1>
      <a:sysClr val="window" lastClr="FFFFFF"/>
    </a:lt1>
    <a:dk2>
      <a:srgbClr val="9E3039"/>
    </a:dk2>
    <a:lt2>
      <a:srgbClr val="002F5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1597</TotalTime>
  <Words>2889</Words>
  <Application>Microsoft Office PowerPoint</Application>
  <PresentationFormat>On-screen Show (4:3)</PresentationFormat>
  <Paragraphs>317</Paragraphs>
  <Slides>37</Slides>
  <Notes>28</Notes>
  <HiddenSlides>0</HiddenSlides>
  <MMClips>0</MMClips>
  <ScaleCrop>false</ScaleCrop>
  <HeadingPairs>
    <vt:vector size="6" baseType="variant">
      <vt:variant>
        <vt:lpstr>Fonts Used</vt:lpstr>
      </vt:variant>
      <vt:variant>
        <vt:i4>4</vt:i4>
      </vt:variant>
      <vt:variant>
        <vt:lpstr>Theme</vt:lpstr>
      </vt:variant>
      <vt:variant>
        <vt:i4>8</vt:i4>
      </vt:variant>
      <vt:variant>
        <vt:lpstr>Slide Titles</vt:lpstr>
      </vt:variant>
      <vt:variant>
        <vt:i4>37</vt:i4>
      </vt:variant>
    </vt:vector>
  </HeadingPairs>
  <TitlesOfParts>
    <vt:vector size="49" baseType="lpstr">
      <vt:lpstr>Arial</vt:lpstr>
      <vt:lpstr>Calibri</vt:lpstr>
      <vt:lpstr>Calibri Light</vt:lpstr>
      <vt:lpstr>Courier New</vt:lpstr>
      <vt:lpstr>Webinar PPT 2015 03 13</vt:lpstr>
      <vt:lpstr>1_Webinar PPT 2015 03 13</vt:lpstr>
      <vt:lpstr>2_Webinar PPT 2015 03 13</vt:lpstr>
      <vt:lpstr>3_Webinar PPT 2015 03 13</vt:lpstr>
      <vt:lpstr>5_Webinar PPT 2015 03 13</vt:lpstr>
      <vt:lpstr>41_Webinar PPT 2015 03 13</vt:lpstr>
      <vt:lpstr>42_Webinar PPT 2015 03 13</vt:lpstr>
      <vt:lpstr>43_Webinar PPT 2015 03 13</vt:lpstr>
      <vt:lpstr>Drilling Down on  Strategic Alternatives  in the Current Energy Crisis</vt:lpstr>
      <vt:lpstr>Housekeeping Items</vt:lpstr>
      <vt:lpstr>Speakers</vt:lpstr>
      <vt:lpstr>Case Study Fact Pattern</vt:lpstr>
      <vt:lpstr>Case Study Fact Pattern</vt:lpstr>
      <vt:lpstr>Case Study Fact Pattern</vt:lpstr>
      <vt:lpstr>Overview of Past Webinars   Part I: The CFO’s Dilemma</vt:lpstr>
      <vt:lpstr>Dealing with Loan/Bond Covenants</vt:lpstr>
      <vt:lpstr>Covenants – CFO Strategies</vt:lpstr>
      <vt:lpstr>Covenants – Bank or Bond Committee Position</vt:lpstr>
      <vt:lpstr>Takeaways from Part I</vt:lpstr>
      <vt:lpstr>Overview of Past Webinars   Part II: Boards of Directors and Corporate Governance</vt:lpstr>
      <vt:lpstr>Initial Legal Considerations for Board of Directors</vt:lpstr>
      <vt:lpstr> Fiduciary Duty - Duty of Care &amp; Duty of Loyalty</vt:lpstr>
      <vt:lpstr>Strategies to Avoid and Defend</vt:lpstr>
      <vt:lpstr>Takeaways from Part II</vt:lpstr>
      <vt:lpstr>Overview of Past Webinars   Part III: Finding Hidden Value in Financial Distress</vt:lpstr>
      <vt:lpstr>Overview of Out of Court Distressed Acquisitions </vt:lpstr>
      <vt:lpstr>Credit Bidding Limitations</vt:lpstr>
      <vt:lpstr>Types of Purchases through Plans</vt:lpstr>
      <vt:lpstr>Benefits of Purchasing Assets Under a Plan</vt:lpstr>
      <vt:lpstr>Takeaways from Part III</vt:lpstr>
      <vt:lpstr>Key Issues in E&amp;P Cases</vt:lpstr>
      <vt:lpstr>Oil &amp; Gas Financing: Reserve-Based Loans (RBLs)</vt:lpstr>
      <vt:lpstr>Oil &amp; Gas Interests, Generally</vt:lpstr>
      <vt:lpstr>Summary of Various Oil &amp; Gas Interests</vt:lpstr>
      <vt:lpstr>Summary of Various Oil &amp; Gas Interests</vt:lpstr>
      <vt:lpstr>Statutory Liens</vt:lpstr>
      <vt:lpstr>Case Study   Part IV: Chapter 11 in Practice</vt:lpstr>
      <vt:lpstr>Debtor’s Perspective</vt:lpstr>
      <vt:lpstr>First Lien Lender’s Perspective</vt:lpstr>
      <vt:lpstr>Second Lien Lenders Concerns</vt:lpstr>
      <vt:lpstr>E&amp;P Company Concerns</vt:lpstr>
      <vt:lpstr>Negotiated Outcomes</vt:lpstr>
      <vt:lpstr>Q&amp;A Session</vt:lpstr>
      <vt:lpstr>Thank You For Joining Us!  For more information and to sign up for our energy-related newsletters and alerts, visit www.burlesonllp.com</vt:lpstr>
      <vt:lpstr>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Drilling Down on  Strategic Alternatives  in the Current Energy Crisis</dc:title>
  <dc:creator>Angela C. Lee</dc:creator>
  <cp:lastModifiedBy>Angela C. Lee</cp:lastModifiedBy>
  <cp:revision>55</cp:revision>
  <cp:lastPrinted>2015-05-13T16:22:03Z</cp:lastPrinted>
  <dcterms:modified xsi:type="dcterms:W3CDTF">2015-12-21T19:49:55Z</dcterms:modified>
</cp:coreProperties>
</file>