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27" autoAdjust="0"/>
    <p:restoredTop sz="91119" autoAdjust="0"/>
  </p:normalViewPr>
  <p:slideViewPr>
    <p:cSldViewPr snapToGrid="0">
      <p:cViewPr varScale="1">
        <p:scale>
          <a:sx n="82" d="100"/>
          <a:sy n="82" d="100"/>
        </p:scale>
        <p:origin x="96" y="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10" d="100"/>
        <a:sy n="21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2070" y="-96"/>
      </p:cViewPr>
      <p:guideLst>
        <p:guide orient="horz" pos="2905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27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27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EA92E-8239-4AE2-8D1E-13556C19AC76}" type="datetimeFigureOut">
              <a:rPr lang="en-US" smtClean="0"/>
              <a:t>12/21/2015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0338" y="1152525"/>
            <a:ext cx="41497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38749"/>
            <a:ext cx="5608320" cy="363170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27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27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5CF3E-9182-4BCE-818C-9FD7315D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3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880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00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712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MICHAEL</a:t>
            </a:r>
            <a:r>
              <a:rPr lang="en-US" baseline="0" dirty="0" smtClean="0"/>
              <a:t>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65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ROW</a:t>
            </a:r>
            <a:r>
              <a:rPr lang="en-US" baseline="0" dirty="0" smtClean="0"/>
              <a:t> OR ALLEN PARKS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806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ROW OR ALLEN PARKS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806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MICHAEL ROSENTHAL – 3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211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MICHAEL ROSENTHAL – 1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841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ROW OR ALLEN PARKS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806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ROW OR ALLEN PARKS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806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JIM ROW OR ALLEN PARKS –</a:t>
            </a:r>
            <a:r>
              <a:rPr lang="en-US" baseline="0" dirty="0" smtClean="0"/>
              <a:t>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80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RICK – 1</a:t>
            </a:r>
            <a:r>
              <a:rPr lang="en-US" baseline="0" dirty="0" smtClean="0"/>
              <a:t>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074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MICHAEL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000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MICHAEL ROSENTHAL - 2</a:t>
            </a:r>
            <a:r>
              <a:rPr lang="en-US" baseline="0" dirty="0" smtClean="0"/>
              <a:t>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491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MICHAEL</a:t>
            </a:r>
            <a:r>
              <a:rPr lang="en-US" baseline="0" dirty="0" smtClean="0"/>
              <a:t>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26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RICK </a:t>
            </a:r>
            <a:r>
              <a:rPr lang="en-US" baseline="0" dirty="0" smtClean="0"/>
              <a:t>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1806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10-15</a:t>
            </a:r>
            <a:r>
              <a:rPr lang="en-US" baseline="0" dirty="0" smtClean="0"/>
              <a:t>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254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787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41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RICK,</a:t>
            </a:r>
            <a:r>
              <a:rPr lang="en-US" baseline="0" dirty="0" smtClean="0"/>
              <a:t> JIM, MICHAEL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41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RICK – 1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63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RICK – 1 minute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63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631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82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</a:t>
            </a:r>
            <a:r>
              <a:rPr lang="en-US" baseline="0" dirty="0" smtClean="0"/>
              <a:t>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86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TRENT ROSENTHAL – 2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35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05063"/>
            <a:ext cx="7772400" cy="18113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6900"/>
            <a:ext cx="6858000" cy="2133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2044" y="6089651"/>
            <a:ext cx="1970544" cy="6540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657600" y="13845"/>
            <a:ext cx="2667000" cy="10762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867400" y="1"/>
            <a:ext cx="3352800" cy="1431324"/>
          </a:xfrm>
          <a:prstGeom prst="rect">
            <a:avLst/>
          </a:prstGeom>
          <a:solidFill>
            <a:srgbClr val="002F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867400" y="6629400"/>
            <a:ext cx="3352800" cy="228600"/>
          </a:xfrm>
          <a:prstGeom prst="rect">
            <a:avLst/>
          </a:prstGeom>
          <a:solidFill>
            <a:srgbClr val="002F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212374" y="6618737"/>
            <a:ext cx="7007826" cy="91440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2044" y="1431324"/>
            <a:ext cx="9195471" cy="92676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93" y="835973"/>
            <a:ext cx="1952003" cy="50821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147" y="370777"/>
            <a:ext cx="2401305" cy="76708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838" y="973263"/>
            <a:ext cx="2365261" cy="23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-2044" y="-1"/>
            <a:ext cx="4500081" cy="4312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186" y="199691"/>
            <a:ext cx="3209304" cy="55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51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B5AE-FC3E-465A-BC40-630E83419D61}" type="datetime1">
              <a:rPr lang="en-US" smtClean="0"/>
              <a:t>12/21/2015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9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D5BA7-ED7F-4A32-A538-B67F9176C675}" type="datetime1">
              <a:rPr lang="en-US" smtClean="0"/>
              <a:t>12/21/2015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7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87775" y="6356351"/>
            <a:ext cx="962025" cy="365125"/>
          </a:xfrm>
        </p:spPr>
        <p:txBody>
          <a:bodyPr/>
          <a:lstStyle/>
          <a:p>
            <a:fld id="{238D41E3-DBFA-42CB-9508-1618B21ECF39}" type="datetime1">
              <a:rPr lang="en-US" smtClean="0"/>
              <a:t>12/21/2015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9850" y="6356351"/>
            <a:ext cx="3086100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The CFO's Dilemma - Proactive Next Steps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7700" y="6356351"/>
            <a:ext cx="387350" cy="365125"/>
          </a:xfrm>
        </p:spPr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81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308100"/>
            <a:ext cx="7886700" cy="22987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35400"/>
            <a:ext cx="7886700" cy="225425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581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1C346-201C-44F2-911E-4E8939BA39AA}" type="datetime1">
              <a:rPr lang="en-US" smtClean="0"/>
              <a:t>12/21/2015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5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5898-DD15-4A2F-8753-30ABCD8BEF53}" type="datetime1">
              <a:rPr lang="en-US" smtClean="0"/>
              <a:t>12/21/2015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7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A40BA-1719-40E9-BC7B-526826B86861}" type="datetime1">
              <a:rPr lang="en-US" smtClean="0"/>
              <a:t>12/21/2015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6E6E8-1613-4124-B418-B5D5604779EF}" type="datetime1">
              <a:rPr lang="en-US" smtClean="0"/>
              <a:t>12/21/2015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9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4DEA5-4E86-41E8-AE36-09ADE01F1A04}" type="datetime1">
              <a:rPr lang="en-US" smtClean="0"/>
              <a:t>12/21/2015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9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7AA-1D40-4126-8C7F-29C20639927D}" type="datetime1">
              <a:rPr lang="en-US" smtClean="0"/>
              <a:t>12/21/2015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CFO's Dilemma - Proactive Next Steps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9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29128"/>
            <a:ext cx="7886700" cy="7615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130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48075" y="6356351"/>
            <a:ext cx="96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E4C2B-14FD-464F-BAF8-4DAD5B37533A}" type="datetime1">
              <a:rPr lang="en-US" smtClean="0"/>
              <a:t>12/21/2015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085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356351"/>
            <a:ext cx="3873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C6116-637A-4C39-84BB-CAF9675A0B8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5867400" y="6629400"/>
            <a:ext cx="3352800" cy="228600"/>
          </a:xfrm>
          <a:prstGeom prst="rect">
            <a:avLst/>
          </a:prstGeom>
          <a:solidFill>
            <a:srgbClr val="002F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2212374" y="6618737"/>
            <a:ext cx="7007826" cy="91440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3352800" cy="228600"/>
          </a:xfrm>
          <a:prstGeom prst="rect">
            <a:avLst/>
          </a:prstGeom>
          <a:solidFill>
            <a:srgbClr val="002F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rot="10800000">
            <a:off x="0" y="137160"/>
            <a:ext cx="7007826" cy="91440"/>
          </a:xfrm>
          <a:prstGeom prst="rect">
            <a:avLst/>
          </a:prstGeom>
          <a:solidFill>
            <a:srgbClr val="9F33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7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̶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̶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" panose="020F050202020403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rlesonllp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rketing@burlesonllp.com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attendee.gotowebinar.com/register/1706497387608630529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urlesonllp.com/?t=3&amp;A=8379&amp;format=xml" TargetMode="External"/><Relationship Id="rId13" Type="http://schemas.openxmlformats.org/officeDocument/2006/relationships/hyperlink" Target="http://www.gibsondunn.com/lawyers/mrosenthal" TargetMode="External"/><Relationship Id="rId3" Type="http://schemas.openxmlformats.org/officeDocument/2006/relationships/image" Target="../media/image6.jpeg"/><Relationship Id="rId7" Type="http://schemas.openxmlformats.org/officeDocument/2006/relationships/hyperlink" Target="mailto:rburleson@burlesonllp.com" TargetMode="External"/><Relationship Id="rId12" Type="http://schemas.openxmlformats.org/officeDocument/2006/relationships/hyperlink" Target="mailto:jrow@ofscap.com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urlesonllp.com/?t=3&amp;A=5993&amp;format=xml" TargetMode="External"/><Relationship Id="rId11" Type="http://schemas.openxmlformats.org/officeDocument/2006/relationships/hyperlink" Target="http://ofscap.com/team-2/team/james-c-row-cfa/" TargetMode="External"/><Relationship Id="rId5" Type="http://schemas.openxmlformats.org/officeDocument/2006/relationships/image" Target="../media/image8.jpg"/><Relationship Id="rId10" Type="http://schemas.openxmlformats.org/officeDocument/2006/relationships/image" Target="../media/image5.jpg"/><Relationship Id="rId4" Type="http://schemas.openxmlformats.org/officeDocument/2006/relationships/image" Target="../media/image7.jpeg"/><Relationship Id="rId9" Type="http://schemas.openxmlformats.org/officeDocument/2006/relationships/hyperlink" Target="mailto:trosenthal@burlesonllp.com" TargetMode="External"/><Relationship Id="rId14" Type="http://schemas.openxmlformats.org/officeDocument/2006/relationships/hyperlink" Target="mailto:mrosenthal@gibsondunn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95501"/>
            <a:ext cx="7772400" cy="2120900"/>
          </a:xfrm>
        </p:spPr>
        <p:txBody>
          <a:bodyPr>
            <a:noAutofit/>
          </a:bodyPr>
          <a:lstStyle/>
          <a:p>
            <a:r>
              <a:rPr lang="en-US" sz="4200" dirty="0" smtClean="0"/>
              <a:t>Drilling Down on </a:t>
            </a:r>
            <a:br>
              <a:rPr lang="en-US" sz="4200" dirty="0" smtClean="0"/>
            </a:br>
            <a:r>
              <a:rPr lang="en-US" sz="4200" b="1" dirty="0" smtClean="0"/>
              <a:t>Strategic Alternatives </a:t>
            </a:r>
            <a:r>
              <a:rPr lang="en-US" sz="4200" dirty="0" smtClean="0"/>
              <a:t/>
            </a:r>
            <a:br>
              <a:rPr lang="en-US" sz="4200" dirty="0" smtClean="0"/>
            </a:br>
            <a:r>
              <a:rPr lang="en-US" sz="4200" dirty="0" smtClean="0"/>
              <a:t>in the Current Energy Crisis</a:t>
            </a:r>
            <a:endParaRPr lang="en-US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876799"/>
            <a:ext cx="7239000" cy="113483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Part </a:t>
            </a:r>
            <a:r>
              <a:rPr lang="en-US" dirty="0" smtClean="0"/>
              <a:t>II: Boards of Directors and Corporate Governance  </a:t>
            </a:r>
            <a:endParaRPr lang="en-US" b="1" dirty="0" smtClean="0"/>
          </a:p>
          <a:p>
            <a:r>
              <a:rPr lang="en-US" b="1" dirty="0" smtClean="0"/>
              <a:t>April 22, 2015</a:t>
            </a:r>
          </a:p>
          <a:p>
            <a:r>
              <a:rPr lang="en-US" sz="1900" b="1" dirty="0" smtClean="0"/>
              <a:t>12:00-1:00 pm Central</a:t>
            </a:r>
            <a:endParaRPr lang="en-US" sz="19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70471" y="4273034"/>
            <a:ext cx="1803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F5F"/>
                </a:solidFill>
              </a:rPr>
              <a:t>WEBINAR SERIES</a:t>
            </a:r>
            <a:endParaRPr lang="en-US" dirty="0">
              <a:solidFill>
                <a:srgbClr val="002F5F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447800" y="4267200"/>
            <a:ext cx="6248400" cy="0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447800" y="4648200"/>
            <a:ext cx="6248400" cy="0"/>
          </a:xfrm>
          <a:prstGeom prst="line">
            <a:avLst/>
          </a:prstGeom>
          <a:ln w="158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098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Entire Fairness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6702879" cy="4130675"/>
          </a:xfrm>
        </p:spPr>
        <p:txBody>
          <a:bodyPr>
            <a:normAutofit/>
          </a:bodyPr>
          <a:lstStyle/>
          <a:p>
            <a:r>
              <a:rPr lang="en-US" sz="2400" dirty="0"/>
              <a:t>Standard for assessing transactions where the business judgment rule is inapplicable</a:t>
            </a:r>
          </a:p>
          <a:p>
            <a:r>
              <a:rPr lang="en-US" sz="2400" dirty="0"/>
              <a:t>Fair dealing and fair </a:t>
            </a:r>
            <a:r>
              <a:rPr lang="en-US" sz="2400" dirty="0" smtClean="0"/>
              <a:t>price</a:t>
            </a:r>
          </a:p>
          <a:p>
            <a:r>
              <a:rPr lang="en-US" sz="2400" dirty="0" smtClean="0"/>
              <a:t>Factors considered in assessing entire fairness and good faith of a transaction:</a:t>
            </a:r>
          </a:p>
          <a:p>
            <a:pPr lvl="1"/>
            <a:r>
              <a:rPr lang="en-US" sz="2200" dirty="0" smtClean="0"/>
              <a:t>Adequacy of consideration</a:t>
            </a:r>
          </a:p>
          <a:p>
            <a:pPr lvl="1"/>
            <a:r>
              <a:rPr lang="en-US" sz="2200" dirty="0" smtClean="0"/>
              <a:t>Degree to which the Director represented the corporation</a:t>
            </a:r>
          </a:p>
          <a:p>
            <a:pPr lvl="1"/>
            <a:r>
              <a:rPr lang="en-US" sz="2200" dirty="0" smtClean="0"/>
              <a:t>Disclosure to and knowledge of the full board of directors or shareholders</a:t>
            </a:r>
          </a:p>
          <a:p>
            <a:pPr lvl="1"/>
            <a:r>
              <a:rPr lang="en-US" sz="2200" dirty="0" smtClean="0"/>
              <a:t>Necessity of the transaction to the corporation</a:t>
            </a:r>
            <a:endParaRPr lang="en-US" sz="22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5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of Officers’ Fiduciary Duties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Could be argued that standard for Officers is more stringent than standard for Directors</a:t>
            </a:r>
          </a:p>
          <a:p>
            <a:r>
              <a:rPr lang="en-US" dirty="0" smtClean="0"/>
              <a:t>Theory grounded in Officers’ intimate involvement in function and operations of corporation, and first-hand knowledge of business decisions</a:t>
            </a:r>
          </a:p>
          <a:p>
            <a:r>
              <a:rPr lang="en-US" dirty="0" smtClean="0"/>
              <a:t>Officers must exhibit greater care in making a business decision</a:t>
            </a:r>
          </a:p>
          <a:p>
            <a:r>
              <a:rPr lang="en-US" dirty="0" smtClean="0"/>
              <a:t>Unlike Directors, Officer not entitled to rely on advice of experts within the sphere of their expertise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Liability of Controlling Shareholders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100" dirty="0" smtClean="0"/>
              <a:t>Serving on board of portfolio company presents two sets of constituents to which fiduciary duties are owed – conflicts of interest arise in numerous contexts – at a minimum, entire fairness applies</a:t>
            </a:r>
          </a:p>
          <a:p>
            <a:r>
              <a:rPr lang="en-US" sz="2100" dirty="0"/>
              <a:t>Delaware LLCs can limit fiduciary duty</a:t>
            </a:r>
          </a:p>
          <a:p>
            <a:r>
              <a:rPr lang="en-US" sz="2100" dirty="0" smtClean="0"/>
              <a:t>Abstain from certain votes and create special board committees to evaluate potential conflict transactions</a:t>
            </a:r>
          </a:p>
          <a:p>
            <a:r>
              <a:rPr lang="en-US" sz="2100" dirty="0" smtClean="0"/>
              <a:t>If director breaches duty of loyalty at direction of the controlling shareholder or sponsor, the shareholder or sponsor may have liability for aiding and abetting the breach</a:t>
            </a:r>
          </a:p>
          <a:p>
            <a:r>
              <a:rPr lang="en-US" sz="2100" dirty="0" smtClean="0"/>
              <a:t>Controlling </a:t>
            </a:r>
            <a:r>
              <a:rPr lang="en-US" sz="2100" dirty="0"/>
              <a:t>shareholders cannot usurp corporate opportunities, </a:t>
            </a:r>
            <a:r>
              <a:rPr lang="en-US" sz="2100" dirty="0" err="1"/>
              <a:t>ie</a:t>
            </a:r>
            <a:r>
              <a:rPr lang="en-US" sz="2100" dirty="0"/>
              <a:t>, proposed activities, in which corporation has ability to engage, related to corporation’s present or prospective </a:t>
            </a:r>
            <a:r>
              <a:rPr lang="en-US" sz="2100" dirty="0" smtClean="0"/>
              <a:t>business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3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Advice for Directors and Officers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Process used by Directors is important</a:t>
            </a:r>
          </a:p>
          <a:p>
            <a:r>
              <a:rPr lang="en-US" dirty="0" smtClean="0"/>
              <a:t>Directors must spend more time and effort than in normal times</a:t>
            </a:r>
          </a:p>
          <a:p>
            <a:r>
              <a:rPr lang="en-US" dirty="0" smtClean="0"/>
              <a:t>Events unfold quickly in major restructurings</a:t>
            </a:r>
          </a:p>
          <a:p>
            <a:r>
              <a:rPr lang="en-US" dirty="0" smtClean="0"/>
              <a:t>Opportunities can pass quickly if not acted upon promptly</a:t>
            </a:r>
          </a:p>
          <a:p>
            <a:r>
              <a:rPr lang="en-US" dirty="0" smtClean="0"/>
              <a:t>Special Board Committees are common and generally wise</a:t>
            </a:r>
          </a:p>
          <a:p>
            <a:r>
              <a:rPr lang="en-US" dirty="0" smtClean="0"/>
              <a:t>Focus on cash flows and process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29128"/>
            <a:ext cx="7455807" cy="761561"/>
          </a:xfrm>
        </p:spPr>
        <p:txBody>
          <a:bodyPr>
            <a:normAutofit/>
          </a:bodyPr>
          <a:lstStyle/>
          <a:p>
            <a:r>
              <a:rPr lang="en-US" dirty="0"/>
              <a:t>Practical Advice for Directors and </a:t>
            </a:r>
            <a:r>
              <a:rPr lang="en-US" dirty="0" smtClean="0"/>
              <a:t>Officers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1711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b="1" dirty="0"/>
              <a:t>Today vs. 2014</a:t>
            </a:r>
            <a:endParaRPr lang="en-US" sz="3300" b="1" dirty="0" smtClean="0"/>
          </a:p>
          <a:p>
            <a:r>
              <a:rPr lang="en-US" dirty="0" smtClean="0"/>
              <a:t>Given current oil and gas prices, does the corporation have the ability to meet maturing obligations as they come due?</a:t>
            </a:r>
          </a:p>
          <a:p>
            <a:r>
              <a:rPr lang="en-US" dirty="0" smtClean="0"/>
              <a:t>Cash flow is king</a:t>
            </a:r>
          </a:p>
          <a:p>
            <a:r>
              <a:rPr lang="en-US" dirty="0" smtClean="0"/>
              <a:t>The company may not have ability to meet maturing obligations beyond the immediate time period</a:t>
            </a:r>
          </a:p>
          <a:p>
            <a:r>
              <a:rPr lang="en-US" dirty="0"/>
              <a:t>Fair Market Value (FMV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FMV of </a:t>
            </a:r>
            <a:r>
              <a:rPr lang="en-US" dirty="0"/>
              <a:t>assets </a:t>
            </a:r>
            <a:r>
              <a:rPr lang="en-US" dirty="0" smtClean="0"/>
              <a:t>today is different</a:t>
            </a:r>
          </a:p>
          <a:p>
            <a:pPr lvl="1"/>
            <a:r>
              <a:rPr lang="en-US" dirty="0" smtClean="0"/>
              <a:t>Challenge of FMV</a:t>
            </a:r>
          </a:p>
          <a:p>
            <a:pPr lvl="1"/>
            <a:r>
              <a:rPr lang="en-US" dirty="0" smtClean="0"/>
              <a:t>Caution: FMV “Look  Back”</a:t>
            </a:r>
          </a:p>
          <a:p>
            <a:r>
              <a:rPr lang="en-US" dirty="0" smtClean="0"/>
              <a:t>Directors </a:t>
            </a:r>
            <a:r>
              <a:rPr lang="en-US" dirty="0"/>
              <a:t>are entitled to rely on advice of </a:t>
            </a:r>
            <a:r>
              <a:rPr lang="en-US" dirty="0" smtClean="0"/>
              <a:t>experts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500" b="1" dirty="0" smtClean="0"/>
              <a:t>Don’t Run Out of Cash!</a:t>
            </a:r>
            <a:endParaRPr lang="en-US" sz="35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3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29128"/>
            <a:ext cx="7992836" cy="761561"/>
          </a:xfrm>
        </p:spPr>
        <p:txBody>
          <a:bodyPr>
            <a:noAutofit/>
          </a:bodyPr>
          <a:lstStyle/>
          <a:p>
            <a:r>
              <a:rPr lang="en-US" sz="3100" dirty="0" smtClean="0"/>
              <a:t>How Do Duties Change When Company is Insolvent?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Directors owe fiduciary duty to the entire corporate enterprise</a:t>
            </a:r>
          </a:p>
          <a:p>
            <a:r>
              <a:rPr lang="en-US" dirty="0"/>
              <a:t>Directors should act in manner to preserve and maximize the value of the </a:t>
            </a:r>
            <a:r>
              <a:rPr lang="en-US" dirty="0" smtClean="0"/>
              <a:t>corporation</a:t>
            </a:r>
          </a:p>
          <a:p>
            <a:r>
              <a:rPr lang="en-US" dirty="0" smtClean="0"/>
              <a:t>When company is insolvent (or, in some states, in zone of insolvency), creditors as well as shareholders can derivatively (not directly) enforce breaches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9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Gheewalla</a:t>
            </a:r>
            <a:r>
              <a:rPr lang="en-US" dirty="0" smtClean="0"/>
              <a:t> Case: Insolvency is the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Delaware Supreme Court: zone of insolvency is irrelevant</a:t>
            </a:r>
          </a:p>
          <a:p>
            <a:r>
              <a:rPr lang="en-US" dirty="0" smtClean="0"/>
              <a:t>Creditors do not have the right to enforce a board’s fiduciary duties unless the company is insolvent, not just in the zone of insolvency</a:t>
            </a:r>
          </a:p>
          <a:p>
            <a:pPr lvl="1"/>
            <a:r>
              <a:rPr lang="en-US" i="1" dirty="0" smtClean="0"/>
              <a:t>North American Catholic Educational Programming Foundation, Inc. v. </a:t>
            </a:r>
            <a:r>
              <a:rPr lang="en-US" i="1" dirty="0" err="1" smtClean="0"/>
              <a:t>Gheewalla</a:t>
            </a:r>
            <a:r>
              <a:rPr lang="en-US" dirty="0" smtClean="0"/>
              <a:t>, 930 A.2d 92 (Del. 2007)</a:t>
            </a:r>
          </a:p>
          <a:p>
            <a:r>
              <a:rPr lang="en-US" dirty="0" smtClean="0"/>
              <a:t>Practice tip: </a:t>
            </a:r>
            <a:r>
              <a:rPr lang="en-US" dirty="0"/>
              <a:t>Always prudent to assume when making decisions that court might find the corporation was </a:t>
            </a:r>
            <a:r>
              <a:rPr lang="en-US" dirty="0" smtClean="0"/>
              <a:t>insolvent because insolvency is determined in hindsight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65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Assessing Insolvency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Equitable Insolvency</a:t>
            </a:r>
          </a:p>
          <a:p>
            <a:pPr lvl="1"/>
            <a:r>
              <a:rPr lang="en-US" dirty="0" smtClean="0"/>
              <a:t>Do debt obligations create a foreseeable danger to the company’s ability to pay those debts as they mature in the ordinary course of business</a:t>
            </a:r>
          </a:p>
          <a:p>
            <a:r>
              <a:rPr lang="en-US" dirty="0"/>
              <a:t>Balance Sheet Insolvency</a:t>
            </a:r>
          </a:p>
          <a:p>
            <a:pPr lvl="1"/>
            <a:r>
              <a:rPr lang="en-US" dirty="0"/>
              <a:t>Do liabilities exceed Fair Market Value of Assets </a:t>
            </a:r>
            <a:endParaRPr lang="en-US" dirty="0" smtClean="0"/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b="1" i="1" dirty="0" smtClean="0"/>
              <a:t>Courts View Insolvency in Hindsight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67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Equitable Insolvency – Cash Flow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Reasonable projection of all debt obligations coming due</a:t>
            </a:r>
          </a:p>
          <a:p>
            <a:r>
              <a:rPr lang="en-US" dirty="0" smtClean="0"/>
              <a:t>Reasonable projections of revenue, operating expense, and capital expenditures</a:t>
            </a:r>
          </a:p>
          <a:p>
            <a:r>
              <a:rPr lang="en-US" dirty="0" smtClean="0"/>
              <a:t>Contingent items like lawsuits</a:t>
            </a:r>
          </a:p>
          <a:p>
            <a:r>
              <a:rPr lang="en-US" dirty="0" smtClean="0"/>
              <a:t>Accounts receivable analysis, write-offs, reputation of counterparties</a:t>
            </a:r>
          </a:p>
          <a:p>
            <a:r>
              <a:rPr lang="en-US" dirty="0" smtClean="0"/>
              <a:t>Ability to sell assets at what price</a:t>
            </a:r>
          </a:p>
          <a:p>
            <a:r>
              <a:rPr lang="en-US" dirty="0" smtClean="0"/>
              <a:t>Ability to generate additional liquidity through private investors, public investors, renegotiated debt covenants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4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 Sheet </a:t>
            </a:r>
            <a:r>
              <a:rPr lang="en-US" dirty="0" smtClean="0"/>
              <a:t>Test for Insolvency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known liabilities according to GAAP as well as probable liabilities</a:t>
            </a:r>
          </a:p>
          <a:p>
            <a:r>
              <a:rPr lang="en-US" dirty="0" smtClean="0"/>
              <a:t>The value of assets determined by:</a:t>
            </a:r>
          </a:p>
          <a:p>
            <a:pPr lvl="1"/>
            <a:r>
              <a:rPr lang="en-US" dirty="0" smtClean="0"/>
              <a:t>Discounted cash flow approach</a:t>
            </a:r>
          </a:p>
          <a:p>
            <a:pPr lvl="1"/>
            <a:r>
              <a:rPr lang="en-US" dirty="0" smtClean="0"/>
              <a:t>Value based on comparison with other transactions </a:t>
            </a:r>
          </a:p>
          <a:p>
            <a:pPr lvl="1"/>
            <a:r>
              <a:rPr lang="en-US" dirty="0" smtClean="0"/>
              <a:t>The replacement cost approach minus depreciation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5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Housekeeping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Webinar is Being Recorded</a:t>
            </a:r>
          </a:p>
          <a:p>
            <a:pPr lvl="1"/>
            <a:r>
              <a:rPr lang="en-US" dirty="0" smtClean="0"/>
              <a:t>A recording of today’s webinar will be emailed to attendees after the webinar.  We will also have the recording on our website (</a:t>
            </a:r>
            <a:r>
              <a:rPr lang="en-US" dirty="0" smtClean="0">
                <a:hlinkClick r:id="rId3"/>
              </a:rPr>
              <a:t>www.burlesonllp.com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We Welcome </a:t>
            </a:r>
            <a:r>
              <a:rPr lang="en-US" dirty="0"/>
              <a:t>Q</a:t>
            </a:r>
            <a:r>
              <a:rPr lang="en-US" dirty="0" smtClean="0"/>
              <a:t>uestions</a:t>
            </a:r>
          </a:p>
          <a:p>
            <a:pPr lvl="1"/>
            <a:r>
              <a:rPr lang="en-US" dirty="0" smtClean="0"/>
              <a:t>Enter questions into the Questions Pane and we will respond in the Q&amp;A session at the end</a:t>
            </a:r>
          </a:p>
          <a:p>
            <a:r>
              <a:rPr lang="en-US" dirty="0" smtClean="0"/>
              <a:t>Think of Something </a:t>
            </a:r>
            <a:r>
              <a:rPr lang="en-US" dirty="0"/>
              <a:t>L</a:t>
            </a:r>
            <a:r>
              <a:rPr lang="en-US" dirty="0" smtClean="0"/>
              <a:t>ater?</a:t>
            </a:r>
          </a:p>
          <a:p>
            <a:pPr lvl="1"/>
            <a:r>
              <a:rPr lang="en-US" dirty="0" smtClean="0"/>
              <a:t>Email </a:t>
            </a:r>
            <a:r>
              <a:rPr lang="en-US" dirty="0" smtClean="0">
                <a:hlinkClick r:id="rId4"/>
              </a:rPr>
              <a:t>marketing@burlesonllp.com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5881207"/>
            <a:ext cx="7715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DISCLAIMER: The viewing of online seminars and the use of the Internet for communications with </a:t>
            </a:r>
            <a:r>
              <a:rPr lang="en-US" sz="800" dirty="0" smtClean="0"/>
              <a:t>Burleson LLP, Gibson, Dunn &amp; Crutcher LLP, and </a:t>
            </a:r>
            <a:r>
              <a:rPr lang="en-US" sz="800" dirty="0" err="1" smtClean="0"/>
              <a:t>OFSCap</a:t>
            </a:r>
            <a:r>
              <a:rPr lang="en-US" sz="800" dirty="0" smtClean="0"/>
              <a:t> will </a:t>
            </a:r>
            <a:r>
              <a:rPr lang="en-US" sz="800" dirty="0"/>
              <a:t>not establish an attorney-client </a:t>
            </a:r>
            <a:r>
              <a:rPr lang="en-US" sz="800" dirty="0" smtClean="0"/>
              <a:t>or other relationship </a:t>
            </a:r>
            <a:r>
              <a:rPr lang="en-US" sz="800" dirty="0"/>
              <a:t>and messages containing confidential or time-sensitive information should not be sent. In order to protect past, present or potential clients, we cannot treat unsolicited e-mails as confidences or secrets</a:t>
            </a:r>
            <a:r>
              <a:rPr lang="en-US" sz="800" dirty="0" smtClean="0"/>
              <a:t>.  Nothing contained herein shall constitute legal or other professional advice from, or to create an attorney-client or other relationship with, any of Burleson LLP, Gibson, Dunn &amp; Crutcher LLP or </a:t>
            </a:r>
            <a:r>
              <a:rPr lang="en-US" sz="800" dirty="0" err="1" smtClean="0"/>
              <a:t>OFSCap</a:t>
            </a:r>
            <a:r>
              <a:rPr lang="en-US" sz="800" dirty="0" smtClean="0"/>
              <a:t>.  Parties are urged to consult their own advisors for such advice.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4429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4328"/>
            <a:ext cx="7886700" cy="761561"/>
          </a:xfrm>
        </p:spPr>
        <p:txBody>
          <a:bodyPr/>
          <a:lstStyle/>
          <a:p>
            <a:r>
              <a:rPr lang="en-US" dirty="0" smtClean="0"/>
              <a:t>Strategies to Avoid and Defend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325" y="1549853"/>
            <a:ext cx="8007350" cy="4879975"/>
          </a:xfrm>
        </p:spPr>
        <p:txBody>
          <a:bodyPr>
            <a:normAutofit fontScale="32500" lnSpcReduction="20000"/>
          </a:bodyPr>
          <a:lstStyle/>
          <a:p>
            <a:r>
              <a:rPr lang="en-US" sz="7100" dirty="0" smtClean="0"/>
              <a:t>Do not engage in actions that could cause loss of the business judgment rule; if entire fairness applies, Directors have affirmative obligation to demonstrate compliance with fiduciary duties </a:t>
            </a:r>
          </a:p>
          <a:p>
            <a:r>
              <a:rPr lang="en-US" sz="7100" dirty="0" smtClean="0"/>
              <a:t>Special Committees should be used to evaluate and approve potentially interested/conflicted transactions</a:t>
            </a:r>
          </a:p>
          <a:p>
            <a:r>
              <a:rPr lang="en-US" sz="7100" dirty="0" smtClean="0"/>
              <a:t>Assume all actions will be scrutinized and second guessed</a:t>
            </a:r>
          </a:p>
          <a:p>
            <a:r>
              <a:rPr lang="en-US" sz="7100" dirty="0" smtClean="0"/>
              <a:t>Focus on process and documentation</a:t>
            </a:r>
          </a:p>
          <a:p>
            <a:pPr lvl="1"/>
            <a:r>
              <a:rPr lang="en-US" sz="6200" dirty="0"/>
              <a:t>Regular board meetings and updates are </a:t>
            </a:r>
            <a:r>
              <a:rPr lang="en-US" sz="6200" dirty="0" smtClean="0"/>
              <a:t>essential</a:t>
            </a:r>
          </a:p>
          <a:p>
            <a:pPr lvl="1"/>
            <a:r>
              <a:rPr lang="en-US" sz="6200" dirty="0" smtClean="0"/>
              <a:t>Keep minutes</a:t>
            </a:r>
          </a:p>
          <a:p>
            <a:pPr lvl="1"/>
            <a:r>
              <a:rPr lang="en-US" sz="6200" dirty="0" smtClean="0"/>
              <a:t>Have active discussion about relevant issues</a:t>
            </a:r>
          </a:p>
          <a:p>
            <a:pPr lvl="1"/>
            <a:r>
              <a:rPr lang="en-US" sz="6200" dirty="0" smtClean="0"/>
              <a:t>Receive full reports from management</a:t>
            </a:r>
          </a:p>
          <a:p>
            <a:pPr lvl="1"/>
            <a:r>
              <a:rPr lang="en-US" sz="6200" dirty="0" smtClean="0"/>
              <a:t>Assess all potential risks and options</a:t>
            </a:r>
          </a:p>
          <a:p>
            <a:r>
              <a:rPr lang="en-US" sz="7100" dirty="0"/>
              <a:t>Establish an early warning system to detect the first signs of financial </a:t>
            </a:r>
            <a:r>
              <a:rPr lang="en-US" sz="7100" dirty="0" smtClean="0"/>
              <a:t>distress</a:t>
            </a:r>
          </a:p>
          <a:p>
            <a:r>
              <a:rPr lang="en-US" sz="7100" dirty="0" smtClean="0"/>
              <a:t>Disclose all material facts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4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to Avoid and Defend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 sensitive to impact of decisions on creditors and shareholders</a:t>
            </a:r>
          </a:p>
          <a:p>
            <a:r>
              <a:rPr lang="en-US" dirty="0" smtClean="0"/>
              <a:t>Treat similarly situated creditors alike</a:t>
            </a:r>
          </a:p>
          <a:p>
            <a:r>
              <a:rPr lang="en-US" dirty="0" smtClean="0"/>
              <a:t>Pay close attention to transactions with management and other insiders</a:t>
            </a:r>
          </a:p>
          <a:p>
            <a:r>
              <a:rPr lang="en-US" dirty="0" smtClean="0"/>
              <a:t>Do not unduly delay engaging workout advisors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720" y="749834"/>
            <a:ext cx="7886700" cy="761561"/>
          </a:xfrm>
        </p:spPr>
        <p:txBody>
          <a:bodyPr/>
          <a:lstStyle/>
          <a:p>
            <a:r>
              <a:rPr lang="en-US" dirty="0" smtClean="0"/>
              <a:t>Directors - Indemnification and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7501"/>
            <a:ext cx="78867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Evaluate applicable state law </a:t>
            </a:r>
          </a:p>
          <a:p>
            <a:pPr lvl="1"/>
            <a:r>
              <a:rPr lang="en-US" dirty="0" smtClean="0"/>
              <a:t>Indemnification governed by law of state of incorporation</a:t>
            </a:r>
          </a:p>
          <a:p>
            <a:r>
              <a:rPr lang="en-US" dirty="0" smtClean="0"/>
              <a:t>Corporation can indemnify for certain acts</a:t>
            </a:r>
          </a:p>
          <a:p>
            <a:pPr lvl="1"/>
            <a:r>
              <a:rPr lang="en-US" dirty="0" smtClean="0"/>
              <a:t>Limitations </a:t>
            </a:r>
          </a:p>
          <a:p>
            <a:pPr lvl="2"/>
            <a:r>
              <a:rPr lang="en-US" dirty="0" smtClean="0"/>
              <a:t>Not for breach of the duty of loyalty</a:t>
            </a:r>
          </a:p>
          <a:p>
            <a:pPr lvl="2"/>
            <a:r>
              <a:rPr lang="en-US" dirty="0" smtClean="0"/>
              <a:t>Not for the acts or omissions not in good faith, involving intentional misconduct, or a knowing violation of law</a:t>
            </a:r>
          </a:p>
          <a:p>
            <a:pPr lvl="2"/>
            <a:r>
              <a:rPr lang="en-US" dirty="0" smtClean="0"/>
              <a:t>Not for willful or negligent conduct in paying dividends or repurchasing stock</a:t>
            </a:r>
          </a:p>
          <a:p>
            <a:pPr lvl="2"/>
            <a:r>
              <a:rPr lang="en-US" dirty="0" smtClean="0"/>
              <a:t>Not for the improper personal benefit or self-dealing</a:t>
            </a:r>
          </a:p>
          <a:p>
            <a:pPr lvl="2"/>
            <a:r>
              <a:rPr lang="en-US" dirty="0" smtClean="0"/>
              <a:t>Not for an act or omission for which the liability of a director is expressly provided by an applicable statute </a:t>
            </a:r>
          </a:p>
          <a:p>
            <a:r>
              <a:rPr lang="en-US" dirty="0" smtClean="0"/>
              <a:t>Protection through D&amp;O Insurance</a:t>
            </a:r>
          </a:p>
          <a:p>
            <a:pPr lvl="1"/>
            <a:r>
              <a:rPr lang="en-US" dirty="0" smtClean="0"/>
              <a:t>Side A coverage is critical</a:t>
            </a:r>
            <a:endParaRPr lang="en-US" dirty="0"/>
          </a:p>
          <a:p>
            <a:r>
              <a:rPr lang="en-US" dirty="0" smtClean="0"/>
              <a:t>Contractual indemnity provides additional protection for Officers and Directors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0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Directors should not “swing for the fences” or engage in courses of action that deepen corporate insolvency</a:t>
            </a:r>
          </a:p>
          <a:p>
            <a:r>
              <a:rPr lang="en-US" dirty="0"/>
              <a:t>Focus is on “enterprise value” which can only be determined with “input” of realistic </a:t>
            </a:r>
            <a:r>
              <a:rPr lang="en-US" dirty="0" smtClean="0"/>
              <a:t>forecast</a:t>
            </a:r>
          </a:p>
          <a:p>
            <a:r>
              <a:rPr lang="en-US" dirty="0" smtClean="0"/>
              <a:t>Fairness </a:t>
            </a:r>
            <a:r>
              <a:rPr lang="en-US" dirty="0"/>
              <a:t>Opinions should not rely purely on management </a:t>
            </a:r>
            <a:r>
              <a:rPr lang="en-US" dirty="0" smtClean="0"/>
              <a:t>projections</a:t>
            </a:r>
          </a:p>
          <a:p>
            <a:r>
              <a:rPr lang="en-US" dirty="0" smtClean="0"/>
              <a:t>Even </a:t>
            </a:r>
            <a:r>
              <a:rPr lang="en-US" dirty="0"/>
              <a:t>wholly-owned subsidiary may require independent financial and legal </a:t>
            </a:r>
            <a:r>
              <a:rPr lang="en-US" dirty="0" smtClean="0"/>
              <a:t>advisors</a:t>
            </a:r>
          </a:p>
          <a:p>
            <a:r>
              <a:rPr lang="en-US" dirty="0"/>
              <a:t>Different and well qualified financial experts may come to widely different valuation </a:t>
            </a:r>
            <a:r>
              <a:rPr lang="en-US" dirty="0" smtClean="0"/>
              <a:t>opinions</a:t>
            </a:r>
            <a:endParaRPr lang="en-US" dirty="0"/>
          </a:p>
          <a:p>
            <a:r>
              <a:rPr lang="en-US" dirty="0" smtClean="0"/>
              <a:t>Remember</a:t>
            </a:r>
            <a:r>
              <a:rPr lang="en-US" dirty="0"/>
              <a:t>, financial advisors may need to testify in </a:t>
            </a:r>
            <a:r>
              <a:rPr lang="en-US" dirty="0" smtClean="0"/>
              <a:t>court</a:t>
            </a:r>
          </a:p>
          <a:p>
            <a:r>
              <a:rPr lang="en-US" dirty="0" smtClean="0"/>
              <a:t>Maintain D&amp;O liability insurance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5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Q&amp;A Session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</a:t>
            </a:r>
            <a:r>
              <a:rPr lang="en-US" dirty="0" smtClean="0"/>
              <a:t>Submit Questions </a:t>
            </a:r>
            <a:r>
              <a:rPr lang="en-US" dirty="0"/>
              <a:t>via </a:t>
            </a:r>
            <a:r>
              <a:rPr lang="en-US" dirty="0" smtClean="0"/>
              <a:t>Questions Pane on Your Screen</a:t>
            </a:r>
          </a:p>
          <a:p>
            <a:r>
              <a:rPr lang="en-US" dirty="0" smtClean="0"/>
              <a:t>Please </a:t>
            </a:r>
            <a:r>
              <a:rPr lang="en-US" dirty="0"/>
              <a:t>B</a:t>
            </a:r>
            <a:r>
              <a:rPr lang="en-US" dirty="0" smtClean="0"/>
              <a:t>e Patient </a:t>
            </a:r>
            <a:r>
              <a:rPr lang="en-US" dirty="0"/>
              <a:t>A</a:t>
            </a:r>
            <a:r>
              <a:rPr lang="en-US" dirty="0" smtClean="0"/>
              <a:t>s </a:t>
            </a:r>
            <a:r>
              <a:rPr lang="en-US" dirty="0"/>
              <a:t>W</a:t>
            </a:r>
            <a:r>
              <a:rPr lang="en-US" dirty="0" smtClean="0"/>
              <a:t>e Try to Answer </a:t>
            </a:r>
            <a:r>
              <a:rPr lang="en-US" dirty="0"/>
              <a:t>A</a:t>
            </a:r>
            <a:r>
              <a:rPr lang="en-US" dirty="0" smtClean="0"/>
              <a:t>ll Questions</a:t>
            </a:r>
            <a:endParaRPr lang="en-US" dirty="0"/>
          </a:p>
          <a:p>
            <a:r>
              <a:rPr lang="en-US" dirty="0" smtClean="0"/>
              <a:t>Thank You For Attending!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3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Join Us For Our Next Webinar…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III: Finding Hidden Value</a:t>
            </a:r>
          </a:p>
          <a:p>
            <a:r>
              <a:rPr lang="en-US" dirty="0" smtClean="0"/>
              <a:t>Wednesday, May 13, 2015</a:t>
            </a:r>
          </a:p>
          <a:p>
            <a:r>
              <a:rPr lang="en-US" dirty="0" smtClean="0"/>
              <a:t>12:00-1:00 p.m. Central Time</a:t>
            </a:r>
          </a:p>
          <a:p>
            <a:r>
              <a:rPr lang="en-US" dirty="0" smtClean="0"/>
              <a:t>Registration Link: </a:t>
            </a:r>
          </a:p>
          <a:p>
            <a:pPr lvl="1"/>
            <a:r>
              <a:rPr lang="en-US" dirty="0">
                <a:hlinkClick r:id="rId3"/>
              </a:rPr>
              <a:t>https://attendee.gotowebinar.com/register/1706497387608630529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1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784" y="451864"/>
            <a:ext cx="7886700" cy="761561"/>
          </a:xfrm>
        </p:spPr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75" y="2103096"/>
            <a:ext cx="2279650" cy="4202827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1600" dirty="0"/>
              <a:t>	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/>
              <a:t>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</a:p>
          <a:p>
            <a:pPr marL="0" indent="0">
              <a:buNone/>
            </a:pPr>
            <a:r>
              <a:rPr lang="en-US" sz="1800" b="1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       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26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8" y="2445268"/>
            <a:ext cx="887929" cy="111724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8" y="4779037"/>
            <a:ext cx="952520" cy="9245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48" y="1347895"/>
            <a:ext cx="887929" cy="108095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79584" y="1411319"/>
            <a:ext cx="71085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Rick Burleson </a:t>
            </a:r>
            <a:r>
              <a:rPr lang="en-US" sz="1400" dirty="0" smtClean="0"/>
              <a:t>[</a:t>
            </a:r>
            <a:r>
              <a:rPr lang="en-US" sz="1400" dirty="0">
                <a:hlinkClick r:id="rId6"/>
              </a:rPr>
              <a:t>Online Bio</a:t>
            </a:r>
            <a:r>
              <a:rPr lang="en-US" sz="1400" dirty="0"/>
              <a:t>]</a:t>
            </a:r>
          </a:p>
          <a:p>
            <a:r>
              <a:rPr lang="en-US" sz="1400" i="1" dirty="0" smtClean="0"/>
              <a:t>Firm Managing Partner – Burleson LLP</a:t>
            </a:r>
          </a:p>
          <a:p>
            <a:r>
              <a:rPr lang="en-US" sz="1400" i="1" dirty="0" smtClean="0"/>
              <a:t>Phone: 713.358.1701</a:t>
            </a:r>
          </a:p>
          <a:p>
            <a:r>
              <a:rPr lang="en-US" sz="1400" i="1" dirty="0" smtClean="0"/>
              <a:t>Email: </a:t>
            </a:r>
            <a:r>
              <a:rPr lang="en-US" sz="1400" i="1" dirty="0" smtClean="0">
                <a:hlinkClick r:id="rId7"/>
              </a:rPr>
              <a:t>rburleson@burlesonllp.com</a:t>
            </a:r>
            <a:endParaRPr lang="en-US" sz="1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1779584" y="2526834"/>
            <a:ext cx="6692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Trent Rosenthal </a:t>
            </a:r>
            <a:r>
              <a:rPr lang="en-US" sz="1400" dirty="0"/>
              <a:t>[</a:t>
            </a:r>
            <a:r>
              <a:rPr lang="en-US" sz="1400" dirty="0">
                <a:hlinkClick r:id="rId8"/>
              </a:rPr>
              <a:t>Online Bio</a:t>
            </a:r>
            <a:r>
              <a:rPr lang="en-US" sz="1400" dirty="0" smtClean="0"/>
              <a:t>]</a:t>
            </a:r>
            <a:br>
              <a:rPr lang="en-US" sz="1400" dirty="0" smtClean="0"/>
            </a:br>
            <a:r>
              <a:rPr lang="en-US" sz="1400" i="1" dirty="0" smtClean="0"/>
              <a:t>Restructuring &amp; Bankruptcy Partner – Burleson LLP </a:t>
            </a:r>
            <a:br>
              <a:rPr lang="en-US" sz="1400" i="1" dirty="0" smtClean="0"/>
            </a:br>
            <a:r>
              <a:rPr lang="en-US" sz="1400" i="1" dirty="0" smtClean="0"/>
              <a:t>Phone: 713.358.1724</a:t>
            </a:r>
          </a:p>
          <a:p>
            <a:r>
              <a:rPr lang="en-US" sz="1400" i="1" dirty="0" smtClean="0"/>
              <a:t>Email: </a:t>
            </a:r>
            <a:r>
              <a:rPr lang="en-US" sz="1400" i="1" dirty="0" smtClean="0">
                <a:hlinkClick r:id="rId9"/>
              </a:rPr>
              <a:t>trosenthal@burlesonllp.com</a:t>
            </a:r>
            <a:endParaRPr lang="en-US" sz="1400" i="1" dirty="0" smtClean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837" y="3649591"/>
            <a:ext cx="1001406" cy="100140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779584" y="3639014"/>
            <a:ext cx="66929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James (“Jim”) C. Row, CFA </a:t>
            </a:r>
            <a:r>
              <a:rPr lang="en-US" sz="1400" dirty="0"/>
              <a:t>[</a:t>
            </a:r>
            <a:r>
              <a:rPr lang="en-US" sz="1400" dirty="0">
                <a:hlinkClick r:id="rId11"/>
              </a:rPr>
              <a:t>Online Bio</a:t>
            </a:r>
            <a:r>
              <a:rPr lang="en-US" sz="1400" dirty="0"/>
              <a:t>]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i="1" dirty="0" smtClean="0"/>
              <a:t>Managing Director &amp; Founder – </a:t>
            </a:r>
            <a:r>
              <a:rPr lang="en-US" sz="1400" i="1" dirty="0" err="1" smtClean="0"/>
              <a:t>OFSCap</a:t>
            </a:r>
            <a:r>
              <a:rPr lang="en-US" sz="1400" i="1" dirty="0" smtClean="0"/>
              <a:t>, LLC</a:t>
            </a:r>
          </a:p>
          <a:p>
            <a:r>
              <a:rPr lang="en-US" sz="1400" dirty="0" smtClean="0"/>
              <a:t>Phone: 713.823.2900</a:t>
            </a:r>
          </a:p>
          <a:p>
            <a:r>
              <a:rPr lang="en-US" sz="1400" dirty="0" smtClean="0"/>
              <a:t>Email: </a:t>
            </a:r>
            <a:r>
              <a:rPr lang="en-US" sz="1400" dirty="0" smtClean="0">
                <a:hlinkClick r:id="rId12"/>
              </a:rPr>
              <a:t>jrow@ofscap.com</a:t>
            </a:r>
            <a:endParaRPr lang="en-US" sz="1400" dirty="0" smtClean="0"/>
          </a:p>
          <a:p>
            <a:endParaRPr lang="en-US" sz="1400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1811880" y="4749509"/>
            <a:ext cx="6692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Michael Rosenthal </a:t>
            </a:r>
            <a:r>
              <a:rPr lang="en-US" sz="1400" dirty="0" smtClean="0"/>
              <a:t>[</a:t>
            </a:r>
            <a:r>
              <a:rPr lang="en-US" sz="1400" dirty="0" smtClean="0">
                <a:hlinkClick r:id="rId13"/>
              </a:rPr>
              <a:t>Online </a:t>
            </a:r>
            <a:r>
              <a:rPr lang="en-US" sz="1400" dirty="0">
                <a:hlinkClick r:id="rId13"/>
              </a:rPr>
              <a:t>Bio</a:t>
            </a:r>
            <a:r>
              <a:rPr lang="en-US" sz="1400" dirty="0"/>
              <a:t>]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i="1" dirty="0" smtClean="0"/>
              <a:t>Restructuring &amp; Reorganization Partner – Gibson, Dunn &amp; Crutcher</a:t>
            </a:r>
          </a:p>
          <a:p>
            <a:r>
              <a:rPr lang="en-US" sz="1400" dirty="0" smtClean="0"/>
              <a:t>Phone: 212.351.3969</a:t>
            </a:r>
          </a:p>
          <a:p>
            <a:r>
              <a:rPr lang="en-US" sz="1400" dirty="0" smtClean="0"/>
              <a:t>Email: </a:t>
            </a:r>
            <a:r>
              <a:rPr lang="en-US" sz="1400" dirty="0" smtClean="0">
                <a:hlinkClick r:id="rId14"/>
              </a:rPr>
              <a:t>mrosenthal@gibsondunn.com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52993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180" y="236711"/>
            <a:ext cx="7886700" cy="761561"/>
          </a:xfrm>
        </p:spPr>
        <p:txBody>
          <a:bodyPr/>
          <a:lstStyle/>
          <a:p>
            <a:r>
              <a:rPr lang="en-US" dirty="0" smtClean="0"/>
              <a:t>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3473"/>
            <a:ext cx="2279650" cy="4202827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1600" dirty="0"/>
              <a:t>	</a:t>
            </a:r>
            <a:endParaRPr lang="en-US" sz="1800" b="1" dirty="0" smtClean="0"/>
          </a:p>
          <a:p>
            <a:pPr marL="0" indent="0">
              <a:buNone/>
            </a:pPr>
            <a:r>
              <a:rPr lang="en-US" sz="1800" b="1" dirty="0"/>
              <a:t>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	</a:t>
            </a:r>
          </a:p>
          <a:p>
            <a:pPr marL="0" indent="0">
              <a:buNone/>
            </a:pPr>
            <a:r>
              <a:rPr lang="en-US" sz="1800" b="1" dirty="0" smtClean="0"/>
              <a:t>	</a:t>
            </a:r>
          </a:p>
          <a:p>
            <a:pPr marL="0" indent="0">
              <a:buNone/>
            </a:pPr>
            <a:r>
              <a:rPr lang="en-US" sz="2000" b="1" dirty="0" smtClean="0"/>
              <a:t>       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3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85" y="3947974"/>
            <a:ext cx="1001406" cy="10014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76" y="2659769"/>
            <a:ext cx="887929" cy="11172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90196" y="2686759"/>
            <a:ext cx="6692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Trent Rosenthal </a:t>
            </a:r>
            <a:r>
              <a:rPr lang="en-US" sz="1400" dirty="0"/>
              <a:t> </a:t>
            </a:r>
            <a:r>
              <a:rPr lang="en-US" sz="1400" dirty="0" smtClean="0"/>
              <a:t> |  </a:t>
            </a:r>
            <a:r>
              <a:rPr lang="en-US" sz="1400" i="1" dirty="0" smtClean="0"/>
              <a:t>Restructuring &amp; Reorganization Partner – Burleson LLP</a:t>
            </a:r>
          </a:p>
          <a:p>
            <a:r>
              <a:rPr lang="en-US" sz="1200" dirty="0" smtClean="0"/>
              <a:t>●  Board Certified in Business Bankruptcy Law by the Texas Board of Legal Specialization</a:t>
            </a:r>
          </a:p>
          <a:p>
            <a:r>
              <a:rPr lang="en-US" sz="1200" dirty="0" smtClean="0"/>
              <a:t>●  Over 3 decades of experience in restructuring and bankruptcy law</a:t>
            </a:r>
          </a:p>
          <a:p>
            <a:r>
              <a:rPr lang="en-US" sz="1200" dirty="0"/>
              <a:t>● </a:t>
            </a:r>
            <a:r>
              <a:rPr lang="en-US" sz="1200" dirty="0" smtClean="0"/>
              <a:t> Handled numerous oil &amp; gas restructurings and workouts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1619291" y="3903694"/>
            <a:ext cx="66929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James (“Jim”) C. Row, CFA</a:t>
            </a:r>
            <a:r>
              <a:rPr lang="en-US" sz="1400" dirty="0"/>
              <a:t> </a:t>
            </a:r>
            <a:r>
              <a:rPr lang="en-US" sz="1400" dirty="0" smtClean="0"/>
              <a:t> |  </a:t>
            </a:r>
            <a:r>
              <a:rPr lang="en-US" sz="1400" i="1" dirty="0" smtClean="0"/>
              <a:t>Managing Director &amp; Founder – </a:t>
            </a:r>
            <a:r>
              <a:rPr lang="en-US" sz="1400" i="1" dirty="0" err="1" smtClean="0"/>
              <a:t>OFSCap</a:t>
            </a:r>
            <a:r>
              <a:rPr lang="en-US" sz="1400" i="1" dirty="0" smtClean="0"/>
              <a:t>, LLC</a:t>
            </a:r>
          </a:p>
          <a:p>
            <a:r>
              <a:rPr lang="en-US" sz="1200" dirty="0" smtClean="0"/>
              <a:t>●  Background in energy investment banking (international/domestic)</a:t>
            </a:r>
          </a:p>
          <a:p>
            <a:r>
              <a:rPr lang="en-US" sz="1200" dirty="0" smtClean="0"/>
              <a:t>●  Securities and valuation expert</a:t>
            </a:r>
          </a:p>
          <a:p>
            <a:r>
              <a:rPr lang="en-US" sz="1200" dirty="0" smtClean="0"/>
              <a:t>●  Former E&amp;P operator and CFO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619291" y="5060040"/>
            <a:ext cx="746418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Michael Rosenthal  </a:t>
            </a:r>
            <a:r>
              <a:rPr lang="en-US" sz="1400" dirty="0" smtClean="0"/>
              <a:t>|  </a:t>
            </a:r>
            <a:r>
              <a:rPr lang="en-US" sz="1400" i="1" dirty="0" smtClean="0"/>
              <a:t>Restructuring &amp; Reorganization Partner – Gibson, Dunn &amp; Crutcher LLP</a:t>
            </a:r>
          </a:p>
          <a:p>
            <a:r>
              <a:rPr lang="en-US" sz="1200" dirty="0" smtClean="0"/>
              <a:t>●  Co-Chair , Gibson Dunn</a:t>
            </a:r>
            <a:r>
              <a:rPr lang="en-US" sz="1200" dirty="0"/>
              <a:t> </a:t>
            </a:r>
            <a:r>
              <a:rPr lang="en-US" sz="1200" dirty="0" smtClean="0"/>
              <a:t>Global Restructuring and Reorganization Practice Group</a:t>
            </a:r>
          </a:p>
          <a:p>
            <a:r>
              <a:rPr lang="en-US" sz="1200" dirty="0"/>
              <a:t>● </a:t>
            </a:r>
            <a:r>
              <a:rPr lang="en-US" sz="1200" dirty="0" smtClean="0"/>
              <a:t> Represents debtors/creditors in complex, high profile national &amp; cross-border restructurings and chapter 11 cases</a:t>
            </a:r>
          </a:p>
          <a:p>
            <a:r>
              <a:rPr lang="en-US" sz="1200" dirty="0"/>
              <a:t>●  </a:t>
            </a:r>
            <a:r>
              <a:rPr lang="en-US" sz="1200" dirty="0" smtClean="0"/>
              <a:t>Provides insolvency-related board advice to large public and privately held companies</a:t>
            </a:r>
          </a:p>
          <a:p>
            <a:r>
              <a:rPr lang="en-US" sz="1200" dirty="0"/>
              <a:t>●  </a:t>
            </a:r>
            <a:r>
              <a:rPr lang="en-US" sz="1200" dirty="0" smtClean="0"/>
              <a:t>Experience with corporate separateness and successor strategies and defenses</a:t>
            </a:r>
            <a:endParaRPr lang="en-US" sz="1200" dirty="0"/>
          </a:p>
          <a:p>
            <a:endParaRPr lang="en-US" sz="1200" i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85" y="5120346"/>
            <a:ext cx="952520" cy="9245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1" y="1407847"/>
            <a:ext cx="887929" cy="108095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557900" y="1407847"/>
            <a:ext cx="71085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Rick Burleson </a:t>
            </a:r>
            <a:r>
              <a:rPr lang="en-US" sz="1200" i="1" dirty="0" smtClean="0"/>
              <a:t>(moderator)</a:t>
            </a:r>
            <a:r>
              <a:rPr lang="en-US" sz="1100" i="1" dirty="0"/>
              <a:t> </a:t>
            </a:r>
            <a:r>
              <a:rPr lang="en-US" sz="1100" i="1" dirty="0" smtClean="0"/>
              <a:t>  </a:t>
            </a:r>
            <a:r>
              <a:rPr lang="en-US" sz="1200" dirty="0" smtClean="0"/>
              <a:t>|  </a:t>
            </a:r>
            <a:r>
              <a:rPr lang="en-US" sz="1400" i="1" dirty="0" smtClean="0"/>
              <a:t>Firm Managing Partner – Burleson LLP</a:t>
            </a:r>
          </a:p>
          <a:p>
            <a:r>
              <a:rPr lang="en-US" sz="1200" dirty="0" smtClean="0"/>
              <a:t>●  Over 30 years experience in the oil &amp; gas industry</a:t>
            </a:r>
          </a:p>
          <a:p>
            <a:r>
              <a:rPr lang="en-US" sz="1200" dirty="0" smtClean="0"/>
              <a:t>●  Founded Burleson LLP in 2005 with a handful of seasoned energy lawyers.  </a:t>
            </a:r>
          </a:p>
          <a:p>
            <a:pPr marL="174625" indent="-174625"/>
            <a:r>
              <a:rPr lang="en-US" sz="1200" dirty="0"/>
              <a:t>● </a:t>
            </a:r>
            <a:r>
              <a:rPr lang="en-US" sz="1200" dirty="0" smtClean="0"/>
              <a:t> Burleson LLP has established </a:t>
            </a:r>
            <a:r>
              <a:rPr lang="en-US" sz="1200" dirty="0"/>
              <a:t>a reputation for </a:t>
            </a:r>
            <a:r>
              <a:rPr lang="en-US" sz="1200" dirty="0" smtClean="0"/>
              <a:t>depth </a:t>
            </a:r>
            <a:r>
              <a:rPr lang="en-US" sz="1200" dirty="0"/>
              <a:t>of knowledge and expertise in oil </a:t>
            </a:r>
            <a:r>
              <a:rPr lang="en-US" sz="1200" dirty="0" smtClean="0"/>
              <a:t>&amp; gas </a:t>
            </a:r>
            <a:r>
              <a:rPr lang="en-US" sz="1200" dirty="0"/>
              <a:t>law, and has built comprehensive </a:t>
            </a:r>
            <a:r>
              <a:rPr lang="en-US" sz="1200" dirty="0" smtClean="0"/>
              <a:t> capabilities </a:t>
            </a:r>
            <a:r>
              <a:rPr lang="en-US" sz="1200" dirty="0"/>
              <a:t>in a range of corporate practice </a:t>
            </a:r>
            <a:r>
              <a:rPr lang="en-US" sz="1200" dirty="0" smtClean="0"/>
              <a:t>areas</a:t>
            </a:r>
          </a:p>
        </p:txBody>
      </p:sp>
    </p:spTree>
    <p:extLst>
      <p:ext uri="{BB962C8B-B14F-4D97-AF65-F5344CB8AC3E}">
        <p14:creationId xmlns:p14="http://schemas.microsoft.com/office/powerpoint/2010/main" val="168174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Fiduciary Duties of Directors, Officers, and Controlling Shareholders</a:t>
            </a:r>
          </a:p>
          <a:p>
            <a:r>
              <a:rPr lang="en-US" dirty="0" smtClean="0"/>
              <a:t>Zone of Insolvency</a:t>
            </a:r>
          </a:p>
          <a:p>
            <a:r>
              <a:rPr lang="en-US" dirty="0" smtClean="0"/>
              <a:t>Strategies to Limit D&amp;O Liability</a:t>
            </a:r>
          </a:p>
          <a:p>
            <a:r>
              <a:rPr lang="en-US" dirty="0" smtClean="0"/>
              <a:t>Special Committees</a:t>
            </a:r>
          </a:p>
          <a:p>
            <a:r>
              <a:rPr lang="en-US" dirty="0" smtClean="0"/>
              <a:t>Practical Advice Under Controlling Law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7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 you a better understanding of corporate governance issue facing Officers and Directors today</a:t>
            </a:r>
          </a:p>
          <a:p>
            <a:r>
              <a:rPr lang="en-US" dirty="0" smtClean="0"/>
              <a:t>Highlight specific action items and concerns</a:t>
            </a:r>
          </a:p>
          <a:p>
            <a:r>
              <a:rPr lang="en-US" dirty="0" smtClean="0"/>
              <a:t>Provide practical advice that Officers and Directors can use every day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8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Initial Legal Considerations for Board of Directors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Hire competent restructuring team</a:t>
            </a:r>
          </a:p>
          <a:p>
            <a:r>
              <a:rPr lang="en-US" dirty="0" smtClean="0"/>
              <a:t>Review organizational and financial documents, including loan agreements</a:t>
            </a:r>
          </a:p>
          <a:p>
            <a:r>
              <a:rPr lang="en-US" dirty="0" smtClean="0"/>
              <a:t>Review historical operations and expense reduction options</a:t>
            </a:r>
          </a:p>
          <a:p>
            <a:r>
              <a:rPr lang="en-US" dirty="0" smtClean="0"/>
              <a:t>Consider current and near term liquidity requirements</a:t>
            </a:r>
          </a:p>
          <a:p>
            <a:r>
              <a:rPr lang="en-US" dirty="0" smtClean="0"/>
              <a:t>Consider points of leverage with lenders, including leverage Chapter 11 provides</a:t>
            </a:r>
          </a:p>
          <a:p>
            <a:r>
              <a:rPr lang="en-US" dirty="0" smtClean="0"/>
              <a:t>Obtain debtor in possession financing (if Chapter 11 filing is a possibility)</a:t>
            </a:r>
          </a:p>
          <a:p>
            <a:r>
              <a:rPr lang="en-US" dirty="0" smtClean="0"/>
              <a:t>Conduct and keep records of board meetings, discussions and decisions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9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Fiduciary Duty - Duty of Care &amp; Duty of Loyalty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35475"/>
          </a:xfrm>
        </p:spPr>
        <p:txBody>
          <a:bodyPr>
            <a:normAutofit/>
          </a:bodyPr>
          <a:lstStyle/>
          <a:p>
            <a:r>
              <a:rPr lang="en-US" dirty="0" smtClean="0"/>
              <a:t>Duty of Care</a:t>
            </a:r>
          </a:p>
          <a:p>
            <a:pPr lvl="1"/>
            <a:r>
              <a:rPr lang="en-US" dirty="0" smtClean="0"/>
              <a:t>Directors and Officers must be diligent and informed, and exercise prudent &amp; unbiased business judgment</a:t>
            </a:r>
          </a:p>
          <a:p>
            <a:pPr lvl="1"/>
            <a:r>
              <a:rPr lang="en-US" dirty="0" smtClean="0"/>
              <a:t>Directors are entitled to rely </a:t>
            </a:r>
            <a:r>
              <a:rPr lang="en-US" i="1" dirty="0" smtClean="0"/>
              <a:t>in good faith</a:t>
            </a:r>
            <a:r>
              <a:rPr lang="en-US" dirty="0" smtClean="0"/>
              <a:t> and with ordinary care on reports prepared by Officers of the company or outside experts within the area of their expertise </a:t>
            </a:r>
          </a:p>
          <a:p>
            <a:r>
              <a:rPr lang="en-US" dirty="0" smtClean="0"/>
              <a:t>Duty of Loyalty </a:t>
            </a:r>
          </a:p>
          <a:p>
            <a:pPr lvl="1"/>
            <a:r>
              <a:rPr lang="en-US" dirty="0" smtClean="0"/>
              <a:t>Obligates Directors and Officers to act in good faith and in the best interests of the company, and to deal fairly with the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4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Judgment Rule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60875"/>
          </a:xfrm>
        </p:spPr>
        <p:txBody>
          <a:bodyPr>
            <a:normAutofit/>
          </a:bodyPr>
          <a:lstStyle/>
          <a:p>
            <a:r>
              <a:rPr lang="en-US" sz="2600" dirty="0" smtClean="0"/>
              <a:t>Business Judgment Rule</a:t>
            </a:r>
          </a:p>
          <a:p>
            <a:pPr lvl="1"/>
            <a:r>
              <a:rPr lang="en-US" sz="2200" dirty="0" smtClean="0"/>
              <a:t>A presumption that in making a business decision the Directors and Officers of a corporation acted on an informed basis, in good faith and in the honest belief that the action was taken in the best interests of the company</a:t>
            </a:r>
          </a:p>
          <a:p>
            <a:pPr lvl="1"/>
            <a:r>
              <a:rPr lang="en-US" sz="2200" dirty="0" smtClean="0"/>
              <a:t>Focused on process, not result</a:t>
            </a:r>
          </a:p>
          <a:p>
            <a:pPr lvl="1"/>
            <a:r>
              <a:rPr lang="en-US" sz="2200" dirty="0" smtClean="0"/>
              <a:t>To circumvent the protection of the business judgment rule, a plaintiff must show that the Directors or Officers breached the duty of care or loyalty, or acted in bad faith</a:t>
            </a:r>
          </a:p>
          <a:p>
            <a:pPr lvl="1"/>
            <a:r>
              <a:rPr lang="en-US" sz="2200" dirty="0" smtClean="0"/>
              <a:t>Only protection for the duty of care</a:t>
            </a:r>
          </a:p>
          <a:p>
            <a:pPr marL="0" indent="0">
              <a:buNone/>
            </a:pPr>
            <a:endParaRPr lang="en-US" sz="2600" dirty="0" smtClean="0"/>
          </a:p>
          <a:p>
            <a:pPr lvl="1"/>
            <a:endParaRPr lang="en-US" sz="1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7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Judgment Standard of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1327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Deference is given to the Directors and Officers if they:</a:t>
            </a:r>
          </a:p>
          <a:p>
            <a:pPr lvl="1"/>
            <a:r>
              <a:rPr lang="en-US" dirty="0" smtClean="0"/>
              <a:t>Are disinterested and independent</a:t>
            </a:r>
          </a:p>
          <a:p>
            <a:pPr lvl="1"/>
            <a:r>
              <a:rPr lang="en-US" dirty="0" smtClean="0"/>
              <a:t>Are informed of all material information reasonably available </a:t>
            </a:r>
          </a:p>
          <a:p>
            <a:pPr lvl="1"/>
            <a:r>
              <a:rPr lang="en-US" dirty="0" smtClean="0"/>
              <a:t>Act in good faith</a:t>
            </a:r>
          </a:p>
          <a:p>
            <a:pPr lvl="1"/>
            <a:r>
              <a:rPr lang="en-US" dirty="0" smtClean="0"/>
              <a:t>Have a reasonable belief their acts are in the company’s best interests</a:t>
            </a:r>
          </a:p>
          <a:p>
            <a:r>
              <a:rPr lang="en-US" dirty="0" smtClean="0"/>
              <a:t>In Delaware, a court will not substitute its judgment for that of the Board if the Board’s decision can be attributed to any rational business purpose</a:t>
            </a:r>
          </a:p>
          <a:p>
            <a:pPr lvl="1"/>
            <a:r>
              <a:rPr lang="en-US" dirty="0" smtClean="0"/>
              <a:t>Delaware courts have held that action (or inaction) will constitute a breach of the Director’s or </a:t>
            </a:r>
            <a:r>
              <a:rPr lang="en-US" dirty="0"/>
              <a:t>O</a:t>
            </a:r>
            <a:r>
              <a:rPr lang="en-US" dirty="0" smtClean="0"/>
              <a:t>fficer’s fiduciary duty of care only if the conduct rises to the level of gross negligence</a:t>
            </a:r>
          </a:p>
          <a:p>
            <a:r>
              <a:rPr lang="en-US" dirty="0" smtClean="0"/>
              <a:t>In Texas, the business judgment rule precludes judicial interference with the business judgment of Directors and Officers absent a showing of fraud or an ultra vires act. </a:t>
            </a:r>
          </a:p>
          <a:p>
            <a:pPr lvl="1"/>
            <a:r>
              <a:rPr lang="en-US" dirty="0" smtClean="0"/>
              <a:t>In Texas, gross negligence on the part of Directors is not protected by the business judgment rule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6116-637A-4C39-84BB-CAF9675A0B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0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binar PPT 2015 03 13">
  <a:themeElements>
    <a:clrScheme name="BLLP -redandblue">
      <a:dk1>
        <a:sysClr val="windowText" lastClr="000000"/>
      </a:dk1>
      <a:lt1>
        <a:sysClr val="window" lastClr="FFFFFF"/>
      </a:lt1>
      <a:dk2>
        <a:srgbClr val="9E3039"/>
      </a:dk2>
      <a:lt2>
        <a:srgbClr val="002F5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illing_down_template.potx" id="{DC7F2FE4-588A-4113-A353-95827963F555}" vid="{61740736-4B84-4709-AC58-95B11B0DE1C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2140</Words>
  <Application>Microsoft Office PowerPoint</Application>
  <PresentationFormat>On-screen Show (4:3)</PresentationFormat>
  <Paragraphs>259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Webinar PPT 2015 03 13</vt:lpstr>
      <vt:lpstr>Drilling Down on  Strategic Alternatives  in the Current Energy Crisis</vt:lpstr>
      <vt:lpstr>Housekeeping Items</vt:lpstr>
      <vt:lpstr>Speakers</vt:lpstr>
      <vt:lpstr>Agenda</vt:lpstr>
      <vt:lpstr>Goals</vt:lpstr>
      <vt:lpstr>Initial Legal Considerations for Board of Directors</vt:lpstr>
      <vt:lpstr> Fiduciary Duty - Duty of Care &amp; Duty of Loyalty</vt:lpstr>
      <vt:lpstr>Business Judgment Rule Protection</vt:lpstr>
      <vt:lpstr>Business Judgment Standard of Review</vt:lpstr>
      <vt:lpstr>Entire Fairness Test</vt:lpstr>
      <vt:lpstr>Standard of Officers’ Fiduciary Duties </vt:lpstr>
      <vt:lpstr>Liability of Controlling Shareholders</vt:lpstr>
      <vt:lpstr>Practical Advice for Directors and Officers</vt:lpstr>
      <vt:lpstr>Practical Advice for Directors and Officers</vt:lpstr>
      <vt:lpstr>How Do Duties Change When Company is Insolvent?</vt:lpstr>
      <vt:lpstr>Gheewalla Case: Insolvency is the Test</vt:lpstr>
      <vt:lpstr>Assessing Insolvency</vt:lpstr>
      <vt:lpstr>Equitable Insolvency – Cash Flow Test</vt:lpstr>
      <vt:lpstr>Balance Sheet Test for Insolvency</vt:lpstr>
      <vt:lpstr>Strategies to Avoid and Defend</vt:lpstr>
      <vt:lpstr>Strategies to Avoid and Defend</vt:lpstr>
      <vt:lpstr>Directors - Indemnification and Insurance</vt:lpstr>
      <vt:lpstr>Take Aways</vt:lpstr>
      <vt:lpstr>Q&amp;A Session</vt:lpstr>
      <vt:lpstr>Join Us For Our Next Webinar…</vt:lpstr>
      <vt:lpstr>Contact Information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Drilling Down on  Strategic Alternatives  in the Current Energy Crisis</dc:title>
  <dc:creator>Angela C. Lee</dc:creator>
  <cp:lastModifiedBy>Angela C. Lee</cp:lastModifiedBy>
  <cp:revision>13</cp:revision>
  <dcterms:modified xsi:type="dcterms:W3CDTF">2015-12-21T19:49:27Z</dcterms:modified>
</cp:coreProperties>
</file>