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2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23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4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5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6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7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8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9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30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1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2.xml" ContentType="application/vnd.openxmlformats-officedocument.theme+xml"/>
  <Override PartName="/ppt/theme/theme3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0" r:id="rId3"/>
    <p:sldMasterId id="2147483714" r:id="rId4"/>
    <p:sldMasterId id="2147483728" r:id="rId5"/>
    <p:sldMasterId id="2147483742" r:id="rId6"/>
    <p:sldMasterId id="2147483756" r:id="rId7"/>
    <p:sldMasterId id="2147483770" r:id="rId8"/>
    <p:sldMasterId id="2147483784" r:id="rId9"/>
    <p:sldMasterId id="2147483798" r:id="rId10"/>
    <p:sldMasterId id="2147483812" r:id="rId11"/>
    <p:sldMasterId id="2147483826" r:id="rId12"/>
    <p:sldMasterId id="2147483840" r:id="rId13"/>
    <p:sldMasterId id="2147483854" r:id="rId14"/>
    <p:sldMasterId id="2147483868" r:id="rId15"/>
    <p:sldMasterId id="2147483896" r:id="rId16"/>
    <p:sldMasterId id="2147483924" r:id="rId17"/>
    <p:sldMasterId id="2147483938" r:id="rId18"/>
    <p:sldMasterId id="2147483966" r:id="rId19"/>
    <p:sldMasterId id="2147483994" r:id="rId20"/>
    <p:sldMasterId id="2147484008" r:id="rId21"/>
    <p:sldMasterId id="2147484022" r:id="rId22"/>
    <p:sldMasterId id="2147484036" r:id="rId23"/>
    <p:sldMasterId id="2147484050" r:id="rId24"/>
    <p:sldMasterId id="2147484064" r:id="rId25"/>
    <p:sldMasterId id="2147484078" r:id="rId26"/>
    <p:sldMasterId id="2147484204" r:id="rId27"/>
    <p:sldMasterId id="2147484218" r:id="rId28"/>
    <p:sldMasterId id="2147484232" r:id="rId29"/>
    <p:sldMasterId id="2147484246" r:id="rId30"/>
    <p:sldMasterId id="2147484260" r:id="rId31"/>
    <p:sldMasterId id="2147484274" r:id="rId32"/>
  </p:sldMasterIdLst>
  <p:notesMasterIdLst>
    <p:notesMasterId r:id="rId70"/>
  </p:notesMasterIdLst>
  <p:sldIdLst>
    <p:sldId id="256" r:id="rId33"/>
    <p:sldId id="257" r:id="rId34"/>
    <p:sldId id="258" r:id="rId35"/>
    <p:sldId id="259" r:id="rId36"/>
    <p:sldId id="260" r:id="rId37"/>
    <p:sldId id="261" r:id="rId38"/>
    <p:sldId id="262" r:id="rId39"/>
    <p:sldId id="263" r:id="rId40"/>
    <p:sldId id="264" r:id="rId41"/>
    <p:sldId id="302" r:id="rId42"/>
    <p:sldId id="266" r:id="rId43"/>
    <p:sldId id="267" r:id="rId44"/>
    <p:sldId id="268" r:id="rId45"/>
    <p:sldId id="269" r:id="rId46"/>
    <p:sldId id="270" r:id="rId47"/>
    <p:sldId id="272" r:id="rId48"/>
    <p:sldId id="285" r:id="rId49"/>
    <p:sldId id="274" r:id="rId50"/>
    <p:sldId id="275" r:id="rId51"/>
    <p:sldId id="277" r:id="rId52"/>
    <p:sldId id="303" r:id="rId53"/>
    <p:sldId id="304" r:id="rId54"/>
    <p:sldId id="305" r:id="rId55"/>
    <p:sldId id="306" r:id="rId56"/>
    <p:sldId id="279" r:id="rId57"/>
    <p:sldId id="280" r:id="rId58"/>
    <p:sldId id="281" r:id="rId59"/>
    <p:sldId id="282" r:id="rId60"/>
    <p:sldId id="283" r:id="rId61"/>
    <p:sldId id="284" r:id="rId62"/>
    <p:sldId id="307" r:id="rId63"/>
    <p:sldId id="294" r:id="rId64"/>
    <p:sldId id="295" r:id="rId65"/>
    <p:sldId id="296" r:id="rId66"/>
    <p:sldId id="297" r:id="rId67"/>
    <p:sldId id="298" r:id="rId68"/>
    <p:sldId id="299" r:id="rId69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527" autoAdjust="0"/>
    <p:restoredTop sz="77588" autoAdjust="0"/>
  </p:normalViewPr>
  <p:slideViewPr>
    <p:cSldViewPr snapToGrid="0">
      <p:cViewPr varScale="1">
        <p:scale>
          <a:sx n="66" d="100"/>
          <a:sy n="66" d="100"/>
        </p:scale>
        <p:origin x="84" y="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914" y="-96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2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66" Type="http://schemas.openxmlformats.org/officeDocument/2006/relationships/slide" Target="slides/slide34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61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A92E-8239-4AE2-8D1E-13556C19AC76}" type="datetimeFigureOut">
              <a:rPr lang="en-US" smtClean="0"/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5CF3E-9182-4BCE-818C-9FD7315DE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8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CF3E-9182-4BCE-818C-9FD7315DE7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74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2 MINUTES</a:t>
            </a:r>
          </a:p>
          <a:p>
            <a:endParaRPr lang="en-US" dirty="0" smtClean="0"/>
          </a:p>
          <a:p>
            <a:r>
              <a:rPr lang="en-US" dirty="0" smtClean="0"/>
              <a:t>Trent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CF3E-9182-4BCE-818C-9FD7315DE7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07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8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4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48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 smtClean="0"/>
          </a:p>
          <a:p>
            <a:r>
              <a:rPr lang="en-US" dirty="0" smtClean="0"/>
              <a:t>CONSOLIDATE</a:t>
            </a:r>
          </a:p>
          <a:p>
            <a:endParaRPr lang="en-US" dirty="0" smtClean="0"/>
          </a:p>
          <a:p>
            <a:r>
              <a:rPr lang="en-US" dirty="0" smtClean="0"/>
              <a:t>Jim and Rich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39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0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 smtClean="0"/>
          </a:p>
          <a:p>
            <a:r>
              <a:rPr lang="en-US" dirty="0" smtClean="0"/>
              <a:t>CONSOLIDATE</a:t>
            </a:r>
          </a:p>
          <a:p>
            <a:endParaRPr lang="en-US" dirty="0" smtClean="0"/>
          </a:p>
          <a:p>
            <a:r>
              <a:rPr lang="en-US" dirty="0" smtClean="0"/>
              <a:t>Jim and 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70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7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35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1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34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57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r>
              <a:rPr lang="en-US" baseline="0" dirty="0" smtClean="0"/>
              <a:t> SLIDE ONLY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Michael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99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5CF3E-9182-4BCE-818C-9FD7315DE7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5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1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1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Michael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1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152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737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127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80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10-15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25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8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63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MINUTE</a:t>
            </a:r>
          </a:p>
          <a:p>
            <a:endParaRPr lang="en-US" dirty="0" smtClean="0"/>
          </a:p>
          <a:p>
            <a:r>
              <a:rPr lang="en-US" dirty="0" smtClean="0"/>
              <a:t>Jim</a:t>
            </a:r>
            <a:r>
              <a:rPr lang="en-US" baseline="0" dirty="0" smtClean="0"/>
              <a:t> or Rich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MINUTES</a:t>
            </a:r>
          </a:p>
          <a:p>
            <a:endParaRPr lang="en-US" dirty="0" smtClean="0"/>
          </a:p>
          <a:p>
            <a:r>
              <a:rPr lang="en-US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1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SLIDE</a:t>
            </a:r>
            <a:r>
              <a:rPr lang="en-US" baseline="0" dirty="0" smtClean="0"/>
              <a:t> ONLY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9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B5AE-FC3E-465A-BC40-630E83419D61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16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BA7-ED7F-4A32-A538-B67F9176C675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7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7AA-1D40-4126-8C7F-29C20639927D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6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3" y="1631950"/>
            <a:ext cx="4237037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631950"/>
            <a:ext cx="4238625" cy="454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75796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24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0663" y="1631950"/>
            <a:ext cx="8628062" cy="4549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52932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5063"/>
            <a:ext cx="7772400" cy="18113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06900"/>
            <a:ext cx="6858000" cy="2133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2044" y="6089651"/>
            <a:ext cx="1970544" cy="654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3657600" y="13845"/>
            <a:ext cx="2667000" cy="10762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867400" y="1"/>
            <a:ext cx="3352800" cy="1431324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2044" y="1431324"/>
            <a:ext cx="9195471" cy="92676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93" y="835973"/>
            <a:ext cx="1952003" cy="50821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47" y="370777"/>
            <a:ext cx="2401305" cy="767084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38" y="973263"/>
            <a:ext cx="2365261" cy="23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 userDrawn="1"/>
        </p:nvSpPr>
        <p:spPr>
          <a:xfrm>
            <a:off x="-2044" y="-1"/>
            <a:ext cx="4500081" cy="431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86" y="199691"/>
            <a:ext cx="3209304" cy="5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53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7775" y="6356351"/>
            <a:ext cx="962025" cy="365125"/>
          </a:xfrm>
        </p:spPr>
        <p:txBody>
          <a:bodyPr/>
          <a:lstStyle/>
          <a:p>
            <a:fld id="{238D41E3-DBFA-42CB-9508-1618B21ECF39}" type="datetime1">
              <a:rPr lang="en-US" smtClean="0"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9850" y="6356351"/>
            <a:ext cx="30861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The CFO's Dilemma - Proactive Next 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7700" y="6356351"/>
            <a:ext cx="387350" cy="365125"/>
          </a:xfrm>
        </p:spPr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8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8100"/>
            <a:ext cx="7886700" cy="22987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35400"/>
            <a:ext cx="7886700" cy="22542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8178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C346-201C-44F2-911E-4E8939BA39AA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527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5898-DD15-4A2F-8753-30ABCD8BEF53}" type="datetime1">
              <a:rPr lang="en-US" smtClean="0"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799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0BA-1719-40E9-BC7B-526826B86861}" type="datetime1">
              <a:rPr lang="en-US" smtClean="0"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6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E6E8-1613-4124-B418-B5D5604779EF}" type="datetime1">
              <a:rPr lang="en-US" smtClean="0"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05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DEA5-4E86-41E8-AE36-09ADE01F1A04}" type="datetime1">
              <a:rPr lang="en-US" smtClean="0"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CFO's Dilemma - Proactive Next Steps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slideLayout" Target="../slideLayouts/slideLayout298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7.xml"/><Relationship Id="rId13" Type="http://schemas.openxmlformats.org/officeDocument/2006/relationships/slideLayout" Target="../slideLayouts/slideLayout312.xml"/><Relationship Id="rId3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6.xml"/><Relationship Id="rId12" Type="http://schemas.openxmlformats.org/officeDocument/2006/relationships/slideLayout" Target="../slideLayouts/slideLayout311.xml"/><Relationship Id="rId2" Type="http://schemas.openxmlformats.org/officeDocument/2006/relationships/slideLayout" Target="../slideLayouts/slideLayout301.xm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4.xml"/><Relationship Id="rId10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2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330.xml"/><Relationship Id="rId10" Type="http://schemas.openxmlformats.org/officeDocument/2006/relationships/slideLayout" Target="../slideLayouts/slideLayout335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6.xml"/><Relationship Id="rId13" Type="http://schemas.openxmlformats.org/officeDocument/2006/relationships/slideLayout" Target="../slideLayouts/slideLayout351.xml"/><Relationship Id="rId3" Type="http://schemas.openxmlformats.org/officeDocument/2006/relationships/slideLayout" Target="../slideLayouts/slideLayout341.xml"/><Relationship Id="rId7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0.xml"/><Relationship Id="rId2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339.xml"/><Relationship Id="rId6" Type="http://schemas.openxmlformats.org/officeDocument/2006/relationships/slideLayout" Target="../slideLayouts/slideLayout344.xml"/><Relationship Id="rId11" Type="http://schemas.openxmlformats.org/officeDocument/2006/relationships/slideLayout" Target="../slideLayouts/slideLayout349.xml"/><Relationship Id="rId5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42.xml"/><Relationship Id="rId9" Type="http://schemas.openxmlformats.org/officeDocument/2006/relationships/slideLayout" Target="../slideLayouts/slideLayout347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13" Type="http://schemas.openxmlformats.org/officeDocument/2006/relationships/slideLayout" Target="../slideLayouts/slideLayout364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slideLayout" Target="../slideLayouts/slideLayout376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90.xml"/><Relationship Id="rId3" Type="http://schemas.openxmlformats.org/officeDocument/2006/relationships/slideLayout" Target="../slideLayouts/slideLayout380.xml"/><Relationship Id="rId7" Type="http://schemas.openxmlformats.org/officeDocument/2006/relationships/slideLayout" Target="../slideLayouts/slideLayout384.xml"/><Relationship Id="rId12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79.xml"/><Relationship Id="rId1" Type="http://schemas.openxmlformats.org/officeDocument/2006/relationships/slideLayout" Target="../slideLayouts/slideLayout378.xml"/><Relationship Id="rId6" Type="http://schemas.openxmlformats.org/officeDocument/2006/relationships/slideLayout" Target="../slideLayouts/slideLayout383.xml"/><Relationship Id="rId11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2.xml"/><Relationship Id="rId10" Type="http://schemas.openxmlformats.org/officeDocument/2006/relationships/slideLayout" Target="../slideLayouts/slideLayout387.xml"/><Relationship Id="rId4" Type="http://schemas.openxmlformats.org/officeDocument/2006/relationships/slideLayout" Target="../slideLayouts/slideLayout381.xml"/><Relationship Id="rId9" Type="http://schemas.openxmlformats.org/officeDocument/2006/relationships/slideLayout" Target="../slideLayouts/slideLayout386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8.xml"/><Relationship Id="rId13" Type="http://schemas.openxmlformats.org/officeDocument/2006/relationships/slideLayout" Target="../slideLayouts/slideLayout403.xml"/><Relationship Id="rId3" Type="http://schemas.openxmlformats.org/officeDocument/2006/relationships/slideLayout" Target="../slideLayouts/slideLayout393.xml"/><Relationship Id="rId7" Type="http://schemas.openxmlformats.org/officeDocument/2006/relationships/slideLayout" Target="../slideLayouts/slideLayout397.xml"/><Relationship Id="rId12" Type="http://schemas.openxmlformats.org/officeDocument/2006/relationships/slideLayout" Target="../slideLayouts/slideLayout402.xml"/><Relationship Id="rId2" Type="http://schemas.openxmlformats.org/officeDocument/2006/relationships/slideLayout" Target="../slideLayouts/slideLayout392.xml"/><Relationship Id="rId1" Type="http://schemas.openxmlformats.org/officeDocument/2006/relationships/slideLayout" Target="../slideLayouts/slideLayout391.xml"/><Relationship Id="rId6" Type="http://schemas.openxmlformats.org/officeDocument/2006/relationships/slideLayout" Target="../slideLayouts/slideLayout396.xml"/><Relationship Id="rId11" Type="http://schemas.openxmlformats.org/officeDocument/2006/relationships/slideLayout" Target="../slideLayouts/slideLayout401.xml"/><Relationship Id="rId5" Type="http://schemas.openxmlformats.org/officeDocument/2006/relationships/slideLayout" Target="../slideLayouts/slideLayout395.xml"/><Relationship Id="rId10" Type="http://schemas.openxmlformats.org/officeDocument/2006/relationships/slideLayout" Target="../slideLayouts/slideLayout400.xml"/><Relationship Id="rId4" Type="http://schemas.openxmlformats.org/officeDocument/2006/relationships/slideLayout" Target="../slideLayouts/slideLayout394.xml"/><Relationship Id="rId9" Type="http://schemas.openxmlformats.org/officeDocument/2006/relationships/slideLayout" Target="../slideLayouts/slideLayout399.xml"/><Relationship Id="rId1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theme" Target="../theme/theme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  <p:sldLayoutId id="2147484230" r:id="rId12"/>
    <p:sldLayoutId id="214748423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427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286" r:id="rId12"/>
    <p:sldLayoutId id="214748428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29128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48075" y="6356351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E4C2B-14FD-464F-BAF8-4DAD5B37533A}" type="datetime1">
              <a:rPr lang="en-US" smtClean="0"/>
              <a:t>12/21/2015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85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356351"/>
            <a:ext cx="387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6116-637A-4C39-84BB-CAF9675A0B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5867400" y="662940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212374" y="6618737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3352800" cy="228600"/>
          </a:xfrm>
          <a:prstGeom prst="rect">
            <a:avLst/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 rot="10800000">
            <a:off x="0" y="137160"/>
            <a:ext cx="7007826" cy="91440"/>
          </a:xfrm>
          <a:prstGeom prst="rect">
            <a:avLst/>
          </a:prstGeom>
          <a:solidFill>
            <a:srgbClr val="9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lesonll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marketing@burlesonllp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7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4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7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ttendee.gotowebinar.com/register/4721063602303012865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rlesonllp.com/?t=3&amp;A=8379&amp;format=xml" TargetMode="External"/><Relationship Id="rId13" Type="http://schemas.openxmlformats.org/officeDocument/2006/relationships/hyperlink" Target="http://www.gibsondunn.com/lawyers/mrosenthal" TargetMode="External"/><Relationship Id="rId3" Type="http://schemas.openxmlformats.org/officeDocument/2006/relationships/image" Target="../media/image12.jpeg"/><Relationship Id="rId7" Type="http://schemas.openxmlformats.org/officeDocument/2006/relationships/hyperlink" Target="mailto:rburleson@burlesonllp.com" TargetMode="External"/><Relationship Id="rId12" Type="http://schemas.openxmlformats.org/officeDocument/2006/relationships/hyperlink" Target="mailto:jrow@ofscap.com" TargetMode="External"/><Relationship Id="rId17" Type="http://schemas.openxmlformats.org/officeDocument/2006/relationships/hyperlink" Target="mailto:rbernardy@mecapital.com" TargetMode="External"/><Relationship Id="rId2" Type="http://schemas.openxmlformats.org/officeDocument/2006/relationships/notesSlide" Target="../notesSlides/notesSlide37.xml"/><Relationship Id="rId16" Type="http://schemas.openxmlformats.org/officeDocument/2006/relationships/hyperlink" Target="http://www.mecapital.com/M1Energy_team.html" TargetMode="External"/><Relationship Id="rId1" Type="http://schemas.openxmlformats.org/officeDocument/2006/relationships/slideLayout" Target="../slideLayouts/slideLayout405.xml"/><Relationship Id="rId6" Type="http://schemas.openxmlformats.org/officeDocument/2006/relationships/hyperlink" Target="http://www.burlesonllp.com/?t=3&amp;A=5993&amp;format=xml" TargetMode="External"/><Relationship Id="rId11" Type="http://schemas.openxmlformats.org/officeDocument/2006/relationships/hyperlink" Target="http://ofscap.com/team-2/team/james-c-row-cfa/" TargetMode="External"/><Relationship Id="rId5" Type="http://schemas.openxmlformats.org/officeDocument/2006/relationships/image" Target="../media/image8.jpg"/><Relationship Id="rId15" Type="http://schemas.openxmlformats.org/officeDocument/2006/relationships/image" Target="../media/image9.jpeg"/><Relationship Id="rId10" Type="http://schemas.openxmlformats.org/officeDocument/2006/relationships/image" Target="../media/image5.jpg"/><Relationship Id="rId4" Type="http://schemas.openxmlformats.org/officeDocument/2006/relationships/image" Target="../media/image13.jpeg"/><Relationship Id="rId9" Type="http://schemas.openxmlformats.org/officeDocument/2006/relationships/hyperlink" Target="mailto:trosenthal@burlesonllp.com" TargetMode="External"/><Relationship Id="rId14" Type="http://schemas.openxmlformats.org/officeDocument/2006/relationships/hyperlink" Target="mailto:mrosenthal@gibsondunn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5501"/>
            <a:ext cx="7772400" cy="2120900"/>
          </a:xfrm>
        </p:spPr>
        <p:txBody>
          <a:bodyPr>
            <a:noAutofit/>
          </a:bodyPr>
          <a:lstStyle/>
          <a:p>
            <a:r>
              <a:rPr lang="en-US" sz="4200" dirty="0" smtClean="0"/>
              <a:t>Drilling Down on </a:t>
            </a:r>
            <a:br>
              <a:rPr lang="en-US" sz="4200" dirty="0" smtClean="0"/>
            </a:br>
            <a:r>
              <a:rPr lang="en-US" sz="4200" b="1" dirty="0" smtClean="0"/>
              <a:t>Strategic Alternatives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en-US" sz="4200" dirty="0" smtClean="0"/>
              <a:t>in the Current Energy Crisis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76799"/>
            <a:ext cx="7239000" cy="11348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 </a:t>
            </a:r>
            <a:r>
              <a:rPr lang="en-US" dirty="0" smtClean="0"/>
              <a:t>III: Finding Hidden Value in Financial Distress</a:t>
            </a:r>
            <a:endParaRPr lang="en-US" b="1" dirty="0" smtClean="0"/>
          </a:p>
          <a:p>
            <a:r>
              <a:rPr lang="en-US" b="1" dirty="0" smtClean="0"/>
              <a:t>May 13, 2015</a:t>
            </a:r>
          </a:p>
          <a:p>
            <a:r>
              <a:rPr lang="en-US" sz="1900" b="1" dirty="0" smtClean="0"/>
              <a:t>12:00-1:00 pm Central</a:t>
            </a:r>
            <a:endParaRPr lang="en-US" sz="19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70471" y="4273034"/>
            <a:ext cx="180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F5F"/>
                </a:solidFill>
              </a:rPr>
              <a:t>WEBINAR SERIES</a:t>
            </a:r>
            <a:endParaRPr lang="en-US" dirty="0">
              <a:solidFill>
                <a:srgbClr val="002F5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4267200"/>
            <a:ext cx="62484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47800" y="4648200"/>
            <a:ext cx="6248400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32" y="1156765"/>
            <a:ext cx="7772400" cy="3656396"/>
          </a:xfrm>
        </p:spPr>
        <p:txBody>
          <a:bodyPr>
            <a:noAutofit/>
          </a:bodyPr>
          <a:lstStyle/>
          <a:p>
            <a:pPr algn="ctr"/>
            <a:r>
              <a:rPr lang="en-US" sz="4500" dirty="0" smtClean="0"/>
              <a:t>Out of Court Acquisitions</a:t>
            </a:r>
            <a:endParaRPr lang="en-US" sz="4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7C0B1-AC4C-4B3D-AC72-9109D5B2E85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3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47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Out of Court Distressed Acquisitions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A7C0B1-AC4C-4B3D-AC72-9109D5B2E85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8650" y="2010682"/>
            <a:ext cx="7886700" cy="4130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altLang="en-US" sz="2600" dirty="0" smtClean="0"/>
              <a:t>Many acquisitions occur without the filing of a Chapter 11 case</a:t>
            </a:r>
          </a:p>
          <a:p>
            <a:pPr>
              <a:spcBef>
                <a:spcPts val="500"/>
              </a:spcBef>
            </a:pPr>
            <a:r>
              <a:rPr lang="en-US" altLang="en-US" sz="2600" dirty="0" smtClean="0"/>
              <a:t>When the seller is in financial distress, however, the value of the business makes it risky and unwise to buy equity of the seller</a:t>
            </a:r>
          </a:p>
          <a:p>
            <a:pPr>
              <a:spcBef>
                <a:spcPts val="500"/>
              </a:spcBef>
            </a:pPr>
            <a:r>
              <a:rPr lang="en-US" altLang="en-US" sz="2600" dirty="0" smtClean="0"/>
              <a:t>Purchasing assets of a company in financial distress pose issues and risks for the purchaser.  </a:t>
            </a:r>
          </a:p>
          <a:p>
            <a:pPr lvl="1"/>
            <a:r>
              <a:rPr lang="en-US" altLang="en-US" sz="2200" dirty="0" smtClean="0"/>
              <a:t>First, seller may not be able, with certainty, to convey title to assets free and clear.  </a:t>
            </a:r>
          </a:p>
          <a:p>
            <a:pPr lvl="1"/>
            <a:r>
              <a:rPr lang="en-US" altLang="en-US" sz="2200" dirty="0"/>
              <a:t>Second, purchaser will have risk of successor liability and risk that transaction will be avoided as a fraudulent conveyance</a:t>
            </a:r>
          </a:p>
          <a:p>
            <a:pPr>
              <a:spcBef>
                <a:spcPts val="500"/>
              </a:spcBef>
            </a:pPr>
            <a:r>
              <a:rPr lang="en-US" altLang="en-US" sz="2600" dirty="0" smtClean="0"/>
              <a:t>The avoid these risks, many purchasers of distressed assets require that the sale be consummated through a Section 363 sale or Chapter 11 plan</a:t>
            </a:r>
          </a:p>
        </p:txBody>
      </p:sp>
    </p:spTree>
    <p:extLst>
      <p:ext uri="{BB962C8B-B14F-4D97-AF65-F5344CB8AC3E}">
        <p14:creationId xmlns:p14="http://schemas.microsoft.com/office/powerpoint/2010/main" val="22029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363 Acquisitions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0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Section 363 Purchase of Assets </a:t>
            </a:r>
            <a:br>
              <a:rPr lang="en-US" altLang="en-US" b="1" dirty="0" smtClean="0"/>
            </a:br>
            <a:r>
              <a:rPr lang="en-US" altLang="en-US" b="1" dirty="0" smtClean="0"/>
              <a:t>Free and Clear of Liabilities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10682"/>
            <a:ext cx="7886700" cy="41306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altLang="en-US" sz="2600" dirty="0" smtClean="0"/>
              <a:t>Chapter 11 allows a company to reorganize and continue operations as a going concern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</a:pPr>
            <a:r>
              <a:rPr lang="en-US" altLang="en-US" sz="2600" dirty="0" smtClean="0"/>
              <a:t>If distressed company cannot restructure or refinance, the only recourse may be a sale of the business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/>
              <a:t>Section 363 of the Bankruptcy Code authorizes a trustee or debtor in possession to sell property of the bankruptcy estate</a:t>
            </a:r>
          </a:p>
          <a:p>
            <a:pPr>
              <a:spcBef>
                <a:spcPts val="500"/>
              </a:spcBef>
            </a:pPr>
            <a:r>
              <a:rPr lang="en-US" altLang="en-US" sz="2600" dirty="0"/>
              <a:t>Assets may be sold as a going concern, or in a piecemeal break-up of the company</a:t>
            </a:r>
          </a:p>
          <a:p>
            <a:pPr>
              <a:spcBef>
                <a:spcPts val="500"/>
              </a:spcBef>
            </a:pPr>
            <a:r>
              <a:rPr lang="en-US" altLang="en-US" sz="2600" dirty="0"/>
              <a:t>The debtor must obtain the “highest and best” value for the assets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780C1C-F7E5-4C80-8B52-DB959270D2CC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48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46099"/>
            <a:ext cx="7886700" cy="7615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Benefits of 363 Sale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idx="1"/>
          </p:nvPr>
        </p:nvSpPr>
        <p:spPr>
          <a:xfrm>
            <a:off x="334963" y="1595438"/>
            <a:ext cx="3944937" cy="4576762"/>
          </a:xfrm>
          <a:noFill/>
        </p:spPr>
        <p:txBody>
          <a:bodyPr>
            <a:normAutofit fontScale="92500"/>
          </a:bodyPr>
          <a:lstStyle/>
          <a:p>
            <a:pPr algn="ctr" eaLnBrk="1" hangingPunct="1">
              <a:buFontTx/>
              <a:buNone/>
            </a:pPr>
            <a:r>
              <a:rPr lang="en-US" altLang="en-US" sz="2600" b="1" u="sng" dirty="0" smtClean="0"/>
              <a:t>Buyer</a:t>
            </a:r>
          </a:p>
          <a:p>
            <a:pPr eaLnBrk="1" hangingPunct="1"/>
            <a:r>
              <a:rPr lang="en-US" altLang="en-US" sz="2600" dirty="0" smtClean="0"/>
              <a:t>Allows Buyer to acquire business or assets free of liabilities and adverse claims</a:t>
            </a:r>
          </a:p>
          <a:p>
            <a:pPr eaLnBrk="1" hangingPunct="1"/>
            <a:r>
              <a:rPr lang="en-US" altLang="en-US" sz="2600" dirty="0" smtClean="0"/>
              <a:t>Eliminates fraudulent transfer risk</a:t>
            </a:r>
          </a:p>
          <a:p>
            <a:pPr eaLnBrk="1" hangingPunct="1"/>
            <a:r>
              <a:rPr lang="en-US" altLang="en-US" sz="2600" dirty="0" smtClean="0"/>
              <a:t>Reduces successor liability risk</a:t>
            </a:r>
          </a:p>
          <a:p>
            <a:pPr eaLnBrk="1" hangingPunct="1"/>
            <a:r>
              <a:rPr lang="en-US" altLang="en-US" sz="2600" dirty="0" smtClean="0"/>
              <a:t>Potential stalking horse protections</a:t>
            </a:r>
          </a:p>
          <a:p>
            <a:pPr eaLnBrk="1" hangingPunct="1"/>
            <a:r>
              <a:rPr lang="en-US" altLang="en-US" sz="2600" dirty="0" smtClean="0"/>
              <a:t>Court blesses the purchase</a:t>
            </a:r>
          </a:p>
          <a:p>
            <a:pPr eaLnBrk="1" hangingPunct="1"/>
            <a:endParaRPr lang="en-US" altLang="en-US" sz="26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B77AB-9060-4501-8C3E-EB97A401A80F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0" y="1617663"/>
            <a:ext cx="4348163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dirty="0">
                <a:latin typeface="+mn-lt"/>
              </a:rPr>
              <a:t>Seller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No need for stockholder approval of sale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Provides protection to directors and officers of Seller against “good faith” based claims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>
                <a:latin typeface="+mn-lt"/>
              </a:rPr>
              <a:t>Reduced stress in dealing with remaining liabilities and adverse claims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Court blesses the sale</a:t>
            </a:r>
            <a:endParaRPr lang="en-US" altLang="en-US" sz="26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007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85107" y="635214"/>
            <a:ext cx="7886700" cy="7615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Negatives to 363 Sale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idx="1"/>
          </p:nvPr>
        </p:nvSpPr>
        <p:spPr>
          <a:xfrm>
            <a:off x="233363" y="1530350"/>
            <a:ext cx="4795837" cy="4872038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2600" b="1" u="sng" dirty="0" smtClean="0"/>
              <a:t>Buyer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600" dirty="0" smtClean="0"/>
              <a:t>363 sale requires bankruptcy auction process in most cases (even if auction was conducted pre-bankruptcy)</a:t>
            </a:r>
          </a:p>
          <a:p>
            <a:pPr lvl="1">
              <a:spcBef>
                <a:spcPct val="30000"/>
              </a:spcBef>
            </a:pPr>
            <a:r>
              <a:rPr lang="en-US" altLang="en-US" sz="2200" dirty="0" smtClean="0"/>
              <a:t>Gives Buyer reduced assurance of successful acquisition and may have to negotiate deal twice</a:t>
            </a:r>
          </a:p>
          <a:p>
            <a:pPr lvl="1">
              <a:spcBef>
                <a:spcPct val="30000"/>
              </a:spcBef>
            </a:pPr>
            <a:r>
              <a:rPr lang="en-US" altLang="en-US" sz="2200" dirty="0" smtClean="0"/>
              <a:t>Lengthens sale process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600" dirty="0" smtClean="0"/>
              <a:t>Break-up fees, expense reimbursement, overbid protections and agreed sale procedures may be altered by the Bankruptcy Court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1C7C-83F1-4307-B8F6-04DB3E69AEF7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37188" y="1538288"/>
            <a:ext cx="34036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dirty="0">
                <a:latin typeface="+mn-lt"/>
              </a:rPr>
              <a:t>Seller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Requires chapter 11 filing which may </a:t>
            </a:r>
            <a:r>
              <a:rPr lang="en-US" altLang="en-US" sz="2600" dirty="0">
                <a:latin typeface="+mn-lt"/>
              </a:rPr>
              <a:t>adversely affect the business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Employee defections, shortening of vendor terms, customer fears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Bankruptcy option is expensive</a:t>
            </a:r>
          </a:p>
          <a:p>
            <a:pPr marL="228600" indent="-228600" eaLnBrk="1" hangingPunct="1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altLang="en-US" sz="2600" dirty="0" smtClean="0">
                <a:latin typeface="+mn-lt"/>
              </a:rPr>
              <a:t>Company actions are under microscope</a:t>
            </a:r>
            <a:endParaRPr lang="en-US" alt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32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Limitation of Section 363 Sale Option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b="1" dirty="0"/>
              <a:t>Sale must not be a </a:t>
            </a:r>
            <a:r>
              <a:rPr lang="en-US" altLang="en-US" sz="2400" b="1" i="1" dirty="0"/>
              <a:t>sub </a:t>
            </a:r>
            <a:r>
              <a:rPr lang="en-US" altLang="en-US" sz="2400" b="1" i="1" dirty="0" err="1"/>
              <a:t>rosa</a:t>
            </a:r>
            <a:r>
              <a:rPr lang="en-US" altLang="en-US" sz="2400" b="1" i="1" dirty="0"/>
              <a:t> </a:t>
            </a:r>
            <a:r>
              <a:rPr lang="en-US" altLang="en-US" sz="2400" b="1" dirty="0"/>
              <a:t>plan that circumvents the Chapter 11 plan </a:t>
            </a:r>
            <a:r>
              <a:rPr lang="en-US" altLang="en-US" sz="2400" b="1" dirty="0" smtClean="0"/>
              <a:t>process; limits ability to impact how purchase price consideration is distributed</a:t>
            </a:r>
          </a:p>
          <a:p>
            <a:r>
              <a:rPr lang="en-US" altLang="en-US" sz="2400" b="1" dirty="0" smtClean="0"/>
              <a:t>Assets can only be sold free and clear if one of the following apply:</a:t>
            </a:r>
          </a:p>
          <a:p>
            <a:pPr lvl="1"/>
            <a:r>
              <a:rPr lang="en-US" altLang="en-US" sz="2000" b="1" dirty="0" smtClean="0"/>
              <a:t>Applicable law allows the sale free and clear</a:t>
            </a:r>
          </a:p>
          <a:p>
            <a:pPr lvl="1"/>
            <a:r>
              <a:rPr lang="en-US" altLang="en-US" sz="2000" b="1" dirty="0" smtClean="0"/>
              <a:t>Property is to be sold for more than the aggregate value of all liens on the property</a:t>
            </a:r>
          </a:p>
          <a:p>
            <a:pPr lvl="1"/>
            <a:r>
              <a:rPr lang="en-US" altLang="en-US" sz="2000" b="1" dirty="0" smtClean="0"/>
              <a:t>If sold for less than value of liens, the lien holder consents or the lien is in bona fide dispute</a:t>
            </a:r>
          </a:p>
          <a:p>
            <a:pPr lvl="1"/>
            <a:r>
              <a:rPr lang="en-US" altLang="en-US" sz="2000" b="1" dirty="0" smtClean="0"/>
              <a:t>The lien holder could be compelled to accept a money satisfaction</a:t>
            </a:r>
          </a:p>
          <a:p>
            <a:r>
              <a:rPr lang="en-US" altLang="en-US" sz="2400" b="1" dirty="0" smtClean="0"/>
              <a:t>Lien holders and DIP lender are key players and may, in fact, be the buyer</a:t>
            </a:r>
          </a:p>
          <a:p>
            <a:pPr marL="457200" lvl="1" indent="0">
              <a:buNone/>
            </a:pPr>
            <a:endParaRPr lang="en-US" altLang="en-US" sz="2000" b="1" dirty="0" smtClean="0"/>
          </a:p>
          <a:p>
            <a:pPr lvl="1"/>
            <a:endParaRPr lang="en-US" altLang="en-US" sz="2000" b="1" dirty="0" smtClean="0"/>
          </a:p>
          <a:p>
            <a:pPr lvl="1"/>
            <a:endParaRPr lang="en-US" altLang="en-US" sz="2000" b="1" dirty="0" smtClean="0"/>
          </a:p>
          <a:p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3A9EE7-6528-43A4-AFFF-EE75C8EB2B31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6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765842"/>
            <a:ext cx="7886700" cy="7615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Credit Bidding Limitations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617764" y="1662338"/>
            <a:ext cx="7886700" cy="456484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altLang="en-US" sz="2600" b="1" i="1" dirty="0" smtClean="0"/>
              <a:t>In re </a:t>
            </a:r>
            <a:r>
              <a:rPr lang="en-US" altLang="en-US" sz="2600" b="1" i="1" dirty="0" err="1" smtClean="0"/>
              <a:t>Fisker</a:t>
            </a:r>
            <a:r>
              <a:rPr lang="en-US" altLang="en-US" sz="2600" b="1" i="1" dirty="0" smtClean="0"/>
              <a:t> Automotive Holdings, Inc.</a:t>
            </a:r>
          </a:p>
          <a:p>
            <a:pPr marL="800100" lvl="2" indent="-342900">
              <a:lnSpc>
                <a:spcPct val="85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Court in Delaware capped credit bid amount to amount holder paid for the debt, and </a:t>
            </a:r>
            <a:r>
              <a:rPr lang="en-US" altLang="en-US" sz="2400" u="sng" dirty="0" smtClean="0"/>
              <a:t>not</a:t>
            </a:r>
            <a:r>
              <a:rPr lang="en-US" altLang="en-US" sz="2400" dirty="0" smtClean="0"/>
              <a:t> face value, to encourage competitive bids.  </a:t>
            </a:r>
          </a:p>
          <a:p>
            <a:pPr marL="800100" lvl="2" indent="-342900">
              <a:lnSpc>
                <a:spcPct val="85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See also </a:t>
            </a:r>
            <a:r>
              <a:rPr lang="en-US" altLang="en-US" sz="2400" i="1" dirty="0" smtClean="0"/>
              <a:t>In re Free Lance-Star Publishing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2600" b="1" i="1" dirty="0" smtClean="0"/>
              <a:t>In re Momentive (upheld on appeal on 5/4/2015)</a:t>
            </a:r>
          </a:p>
          <a:p>
            <a:pPr marL="800100" lvl="2" indent="-342900">
              <a:lnSpc>
                <a:spcPct val="85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Court held that the lenders were not entitled to a “make whole” and other prepayment penalties upon acceleration of the debt caused by a bankruptcy filling, unless the agreement expressly provides for same upon acceleration.  Moreover, the lenders were crammed down to an interest rate using a formula approach  (e.g. T-Bill plus additional </a:t>
            </a:r>
            <a:r>
              <a:rPr lang="en-US" altLang="en-US" sz="2400" dirty="0" smtClean="0"/>
              <a:t>risk </a:t>
            </a:r>
            <a:r>
              <a:rPr lang="en-US" altLang="en-US" sz="2400" dirty="0"/>
              <a:t>premium) and not a market rate interest</a:t>
            </a:r>
          </a:p>
          <a:p>
            <a:pPr>
              <a:lnSpc>
                <a:spcPct val="85000"/>
              </a:lnSpc>
            </a:pPr>
            <a:r>
              <a:rPr lang="en-US" altLang="en-US" sz="2600" b="1" i="1" dirty="0"/>
              <a:t>In re </a:t>
            </a:r>
            <a:r>
              <a:rPr lang="en-US" altLang="en-US" sz="2600" b="1" i="1" dirty="0" smtClean="0"/>
              <a:t>R.L. Adkins Corporation</a:t>
            </a:r>
          </a:p>
          <a:p>
            <a:pPr marL="800100" lvl="2" indent="-342900">
              <a:lnSpc>
                <a:spcPct val="85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/>
              <a:t>The Fifth Circuit held that a creditor/prospective purchaser failed to timely exercise its credit bid rights and therefore would lose the right</a:t>
            </a:r>
          </a:p>
          <a:p>
            <a:pPr lvl="1">
              <a:lnSpc>
                <a:spcPct val="85000"/>
              </a:lnSpc>
              <a:buFont typeface="Courier New" panose="02070309020205020404" pitchFamily="49" charset="0"/>
              <a:buChar char="o"/>
            </a:pPr>
            <a:endParaRPr lang="en-US" alt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3DC53-2B29-46D1-A1DA-877B1DDB815D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363 Process – Stages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en-US" sz="2600" b="1" dirty="0" smtClean="0"/>
              <a:t>Pre-petition marketing and negotiation with potential buyers</a:t>
            </a:r>
          </a:p>
          <a:p>
            <a:pPr eaLnBrk="1" hangingPunct="1"/>
            <a:r>
              <a:rPr lang="en-US" altLang="en-US" sz="2600" b="1" dirty="0" smtClean="0"/>
              <a:t>Indications of interest and letters of intent</a:t>
            </a:r>
          </a:p>
          <a:p>
            <a:pPr eaLnBrk="1" hangingPunct="1"/>
            <a:r>
              <a:rPr lang="en-US" altLang="en-US" sz="2600" b="1" dirty="0" smtClean="0"/>
              <a:t>Formal executed agreement with lead bidder (the “Stalking Horse”); debtor’s obligation is subject to court approval</a:t>
            </a:r>
          </a:p>
          <a:p>
            <a:pPr eaLnBrk="1" hangingPunct="1"/>
            <a:r>
              <a:rPr lang="en-US" altLang="en-US" sz="2600" b="1" dirty="0" smtClean="0"/>
              <a:t>Chapter 11 Filing</a:t>
            </a:r>
          </a:p>
          <a:p>
            <a:pPr eaLnBrk="1" hangingPunct="1"/>
            <a:r>
              <a:rPr lang="en-US" altLang="en-US" sz="2600" b="1" dirty="0" smtClean="0"/>
              <a:t>Lock up Debtor in Possession Financing</a:t>
            </a:r>
          </a:p>
          <a:p>
            <a:pPr lvl="1"/>
            <a:r>
              <a:rPr lang="en-US" altLang="en-US" sz="2200" b="1" dirty="0"/>
              <a:t>Evaluate DIP lending options</a:t>
            </a:r>
          </a:p>
          <a:p>
            <a:pPr lvl="1"/>
            <a:r>
              <a:rPr lang="en-US" altLang="en-US" sz="2200" b="1" dirty="0"/>
              <a:t>Great way to lock up the case and deadlines, etc. and excellent interest rate and fees</a:t>
            </a:r>
          </a:p>
          <a:p>
            <a:pPr lvl="1"/>
            <a:r>
              <a:rPr lang="en-US" altLang="en-US" sz="2200" b="1" dirty="0"/>
              <a:t>Advantages to provide DIP loan by pre-petition lender, i.e. </a:t>
            </a:r>
            <a:r>
              <a:rPr lang="en-US" altLang="en-US" sz="2200" b="1" dirty="0" smtClean="0"/>
              <a:t>rollover</a:t>
            </a:r>
            <a:endParaRPr lang="en-US" altLang="en-US" sz="2600" b="1" dirty="0" smtClean="0"/>
          </a:p>
          <a:p>
            <a:pPr eaLnBrk="1" hangingPunct="1"/>
            <a:r>
              <a:rPr lang="en-US" altLang="en-US" sz="2600" b="1" dirty="0" smtClean="0"/>
              <a:t>Court establishment of bid procedures</a:t>
            </a:r>
          </a:p>
          <a:p>
            <a:pPr eaLnBrk="1" hangingPunct="1"/>
            <a:r>
              <a:rPr lang="en-US" altLang="en-US" sz="2600" b="1" dirty="0" smtClean="0"/>
              <a:t>Post-petition marketing or auction</a:t>
            </a:r>
          </a:p>
          <a:p>
            <a:pPr eaLnBrk="1" hangingPunct="1"/>
            <a:r>
              <a:rPr lang="en-US" altLang="en-US" sz="2600" b="1" dirty="0" smtClean="0"/>
              <a:t>Sale hearing</a:t>
            </a:r>
          </a:p>
          <a:p>
            <a:pPr eaLnBrk="1" hangingPunct="1"/>
            <a:r>
              <a:rPr lang="en-US" altLang="en-US" sz="2600" b="1" dirty="0" smtClean="0"/>
              <a:t>Closing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78429-9890-40FA-BF9A-E489357B7F4A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Considerations for Stalking Horse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600" b="1" dirty="0" smtClean="0"/>
              <a:t>Advantages to the Stalking Horse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Control of the initial terms of the transaction to “set the standard”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Ability to influence the pacing of the transaction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 smtClean="0"/>
              <a:t>Generally has a head-start on due diligence and a longer period of negotiation with the Seller</a:t>
            </a:r>
          </a:p>
          <a:p>
            <a:pPr lvl="1">
              <a:buFontTx/>
              <a:buChar char="•"/>
            </a:pPr>
            <a:r>
              <a:rPr lang="en-US" altLang="en-US" dirty="0"/>
              <a:t>Regulatory issues</a:t>
            </a:r>
          </a:p>
          <a:p>
            <a:pPr lvl="2">
              <a:buClr>
                <a:schemeClr val="tx1"/>
              </a:buClr>
              <a:buFont typeface="Arial" charset="0"/>
              <a:buChar char="»"/>
            </a:pPr>
            <a:r>
              <a:rPr lang="en-US" altLang="en-US" dirty="0"/>
              <a:t>In a regulated industry, Stalking Horse has opportunity to work with regulators to develop plan to obtain approval of acquisition</a:t>
            </a:r>
          </a:p>
          <a:p>
            <a:pPr lvl="2">
              <a:buClr>
                <a:schemeClr val="tx1"/>
              </a:buClr>
              <a:buFont typeface="Arial" charset="0"/>
              <a:buChar char="»"/>
            </a:pPr>
            <a:r>
              <a:rPr lang="en-US" altLang="en-US" dirty="0"/>
              <a:t>Ability to begin seeking approvals and start waiting periods running prior to the auction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Opportunity to develop the confidence of the Seller, estate representatives and other constituents, and to develop relationships with management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/>
              <a:t>Stalking Horse has opportunity to obtain break-up fee or expense reimbursement</a:t>
            </a:r>
          </a:p>
          <a:p>
            <a:pPr lvl="1" eaLnBrk="1" hangingPunct="1">
              <a:buFontTx/>
              <a:buChar char="•"/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E8D13-67BF-44AD-8F21-42383F39280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9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Webinar is Being Recorded</a:t>
            </a:r>
          </a:p>
          <a:p>
            <a:pPr lvl="1"/>
            <a:r>
              <a:rPr lang="en-US" dirty="0" smtClean="0"/>
              <a:t>A recording of today’s webinar will be emailed after the webinar.  We will also have the recording on our website (</a:t>
            </a:r>
            <a:r>
              <a:rPr lang="en-US" dirty="0" smtClean="0">
                <a:hlinkClick r:id="rId3"/>
              </a:rPr>
              <a:t>www.burlesonllp.com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We Welcome </a:t>
            </a:r>
            <a:r>
              <a:rPr lang="en-US" dirty="0"/>
              <a:t>Q</a:t>
            </a:r>
            <a:r>
              <a:rPr lang="en-US" dirty="0" smtClean="0"/>
              <a:t>uestions</a:t>
            </a:r>
          </a:p>
          <a:p>
            <a:pPr lvl="1"/>
            <a:r>
              <a:rPr lang="en-US" dirty="0" smtClean="0"/>
              <a:t>Enter questions into the Questions Pane and we will respond in the Q&amp;A session at the end</a:t>
            </a:r>
          </a:p>
          <a:p>
            <a:r>
              <a:rPr lang="en-US" dirty="0" smtClean="0"/>
              <a:t>Think of Something </a:t>
            </a:r>
            <a:r>
              <a:rPr lang="en-US" dirty="0"/>
              <a:t>L</a:t>
            </a:r>
            <a:r>
              <a:rPr lang="en-US" dirty="0" smtClean="0"/>
              <a:t>ater?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4"/>
              </a:rPr>
              <a:t>marketing@burlesonllp.com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5881207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DISCLAIMER: The viewing of online seminars and the use of the Internet for communications with </a:t>
            </a:r>
            <a:r>
              <a:rPr lang="en-US" sz="800" dirty="0" smtClean="0"/>
              <a:t>Burleson LLP, Gibson, Dunn &amp; Crutcher LLP, and </a:t>
            </a:r>
            <a:r>
              <a:rPr lang="en-US" sz="800" dirty="0" err="1" smtClean="0"/>
              <a:t>OFSCap</a:t>
            </a:r>
            <a:r>
              <a:rPr lang="en-US" sz="800" dirty="0" smtClean="0"/>
              <a:t> will </a:t>
            </a:r>
            <a:r>
              <a:rPr lang="en-US" sz="800" dirty="0"/>
              <a:t>not establish an attorney-client </a:t>
            </a:r>
            <a:r>
              <a:rPr lang="en-US" sz="800" dirty="0" smtClean="0"/>
              <a:t>or other relationship </a:t>
            </a:r>
            <a:r>
              <a:rPr lang="en-US" sz="800" dirty="0"/>
              <a:t>and messages containing confidential or time-sensitive information should not be sent. In order to protect past, present or potential clients, we cannot treat unsolicited e-mails as confidences or secrets</a:t>
            </a:r>
            <a:r>
              <a:rPr lang="en-US" sz="800" dirty="0" smtClean="0"/>
              <a:t>.  Nothing contained herein shall constitute legal or other professional advice from, or to create an attorney-client or other relationship with, any of Burleson LLP, Gibson, Dunn &amp; Crutcher LLP or </a:t>
            </a:r>
            <a:r>
              <a:rPr lang="en-US" sz="800" dirty="0" err="1" smtClean="0"/>
              <a:t>OFSCap</a:t>
            </a:r>
            <a:r>
              <a:rPr lang="en-US" sz="800" dirty="0" smtClean="0"/>
              <a:t>.  Parties are urged to consult their own advisors for such advice.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52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8908" y="678756"/>
            <a:ext cx="7886700" cy="7615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Considerations for Stalking Horse </a:t>
            </a:r>
            <a:endParaRPr lang="en-US" altLang="en-US" b="1" i="1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0663" y="1574800"/>
            <a:ext cx="8628062" cy="4549775"/>
          </a:xfrm>
        </p:spPr>
        <p:txBody>
          <a:bodyPr/>
          <a:lstStyle/>
          <a:p>
            <a:pPr eaLnBrk="1" hangingPunct="1"/>
            <a:r>
              <a:rPr lang="en-US" altLang="en-US" sz="2600" b="1" dirty="0" smtClean="0"/>
              <a:t>Risks and concerns for the Stalking Horse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Tethered Goat and Illusory Purchase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Investment of Stalking Horse will ultimately be used for the benefit of the debtor (including by making some material discovered or developed by the Stalking Horse available to other bidders)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Stalking Horse creates a clear target that other bidders know they need to beat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Court may refuse to approve agreement with Stalking Horse due to factors such as break-up fees, no-shops, overbid protections and lock-ups If court refuses to approve, proposed Buyer is faced with modifying agreement or losing deal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0BD13-01E7-41C8-B0F7-7C456977EEEA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5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Acquisitions through </a:t>
            </a:r>
            <a:br>
              <a:rPr lang="en-US" dirty="0" smtClean="0"/>
            </a:br>
            <a:r>
              <a:rPr lang="en-US" dirty="0" smtClean="0"/>
              <a:t>Pre-Packaged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678757"/>
            <a:ext cx="7886700" cy="761561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/>
              <a:t>Pre-Packaged </a:t>
            </a:r>
            <a:r>
              <a:rPr lang="en-US" altLang="en-US" sz="3600" b="1" dirty="0"/>
              <a:t>and </a:t>
            </a:r>
            <a:r>
              <a:rPr lang="en-US" altLang="en-US" sz="3600" b="1" dirty="0" smtClean="0"/>
              <a:t>Pre-Negotiated </a:t>
            </a:r>
            <a:r>
              <a:rPr lang="en-US" altLang="en-US" sz="3600" b="1" dirty="0"/>
              <a:t>Bankruptcies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idx="1"/>
          </p:nvPr>
        </p:nvSpPr>
        <p:spPr>
          <a:xfrm>
            <a:off x="617764" y="1803853"/>
            <a:ext cx="7886700" cy="41306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/>
              <a:t>To obtain the benefits of a traditional Chapter 11 case in a streamlined process, companies may opt for a pre-negotiated or pre-packaged bankruptcy filing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/>
              <a:t>Pre-packaged </a:t>
            </a:r>
            <a:r>
              <a:rPr lang="en-US" altLang="en-US" sz="2200" b="1" u="sng" dirty="0"/>
              <a:t>and</a:t>
            </a:r>
            <a:r>
              <a:rPr lang="en-US" altLang="en-US" sz="2200" b="1" dirty="0"/>
              <a:t> pre-negotiated bankruptcies</a:t>
            </a:r>
            <a:r>
              <a:rPr lang="en-US" altLang="en-US" sz="2200" dirty="0"/>
              <a:t>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Plan is negotiated with key constituencies prior to filing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/>
              <a:t>Pre-packaged bankruptcy: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Solicitation and vote occur </a:t>
            </a:r>
            <a:r>
              <a:rPr lang="en-US" altLang="en-US" sz="2000" u="sng" dirty="0"/>
              <a:t>prior</a:t>
            </a:r>
            <a:r>
              <a:rPr lang="en-US" altLang="en-US" sz="2000" dirty="0"/>
              <a:t> to the Filing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Company can typically emerge within six months of filing</a:t>
            </a:r>
          </a:p>
          <a:p>
            <a:pPr>
              <a:lnSpc>
                <a:spcPct val="80000"/>
              </a:lnSpc>
            </a:pPr>
            <a:r>
              <a:rPr lang="en-US" altLang="en-US" sz="2200" b="1" dirty="0"/>
              <a:t>Pre-negotiated bankruptcy: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Solicitation and vote occur </a:t>
            </a:r>
            <a:r>
              <a:rPr lang="en-US" altLang="en-US" sz="2000" u="sng" dirty="0"/>
              <a:t>during</a:t>
            </a:r>
            <a:r>
              <a:rPr lang="en-US" altLang="en-US" sz="2000" dirty="0"/>
              <a:t> the case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“lock-up” agreements generally require certain constituencies to vote in favor of Plan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/>
              <a:t>Typically longer in duration than a pre-packaged bankruptcy, but significantly shorter than a “free-fall” bankruptcy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90417-85BE-43EB-832C-D0546913AC1F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186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6879" y="656985"/>
            <a:ext cx="7886700" cy="7615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/>
              <a:t>Acquiring Assets Through a Plan in Contrast to a 363 Sale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417063" y="1576289"/>
            <a:ext cx="8496300" cy="485298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US" altLang="en-US" sz="1400" b="1" u="sng" dirty="0" smtClean="0"/>
          </a:p>
          <a:p>
            <a:pPr eaLnBrk="1" hangingPunct="1">
              <a:lnSpc>
                <a:spcPct val="70000"/>
              </a:lnSpc>
            </a:pPr>
            <a:r>
              <a:rPr lang="en-US" altLang="en-US" b="1" u="sng" dirty="0" smtClean="0"/>
              <a:t>363 Purchases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Occurs during the case and often well before plan confirmation</a:t>
            </a:r>
            <a:endParaRPr lang="en-US" altLang="en-US" sz="2400" b="1" dirty="0" smtClean="0"/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Not dependent on meeting requirements of plan confirmation; however, sale must not be a sub </a:t>
            </a:r>
            <a:r>
              <a:rPr lang="en-US" altLang="en-US" sz="2400" dirty="0" err="1" smtClean="0"/>
              <a:t>rosa</a:t>
            </a:r>
            <a:r>
              <a:rPr lang="en-US" altLang="en-US" sz="2400" dirty="0" smtClean="0"/>
              <a:t> plan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Since creditor constituencies have no vote, must conduct as an open or public sale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b="1" u="sng" dirty="0" smtClean="0"/>
              <a:t>Purchases through a Plan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Occur as part of the Plan confirmation process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Creditors must vote to confirm the plan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Confirmation of plan equals approval of the sale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Structure is often far more flexible</a:t>
            </a:r>
          </a:p>
          <a:p>
            <a:pPr lvl="1" eaLnBrk="1" hangingPunct="1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altLang="en-US" dirty="0" smtClean="0"/>
              <a:t>Much lengthier, more expensive and complicated process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F9E0B-9AE2-46B5-97EA-A2CBFC3ABC2E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39407" y="789279"/>
            <a:ext cx="7886700" cy="7615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Benefits of Purchasing Assets Under a Plan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8998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Despite stringent confirmation process, purchasing assets through a Plan allows purchaser more flexibility than a purchase of assets through 363 sale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363 sale purchaser can only offer dollars (or a credit bid) and cannot dictate which creditors obtain what portion of purchase price nor can it reorganize capital structure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Greater ability to obtain protection from successor liability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Greater ability to avoid competitive bidding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Ability to obtain protection from future asbestos and other tort liability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Arial" charset="0"/>
              <a:buChar char="»"/>
            </a:pPr>
            <a:r>
              <a:rPr lang="en-US" altLang="en-US" dirty="0"/>
              <a:t>Appointment of future claimants’ representative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Arial" charset="0"/>
              <a:buChar char="»"/>
            </a:pPr>
            <a:r>
              <a:rPr lang="en-US" altLang="en-US" dirty="0"/>
              <a:t>Section 524(g) statutory </a:t>
            </a:r>
            <a:r>
              <a:rPr lang="en-US" altLang="en-US" dirty="0" smtClean="0"/>
              <a:t>trusts</a:t>
            </a:r>
          </a:p>
          <a:p>
            <a:pPr marL="228600" lvl="2">
              <a:spcBef>
                <a:spcPts val="1000"/>
              </a:spcBef>
            </a:pPr>
            <a:r>
              <a:rPr lang="en-US" altLang="en-US" sz="2600" b="1" dirty="0"/>
              <a:t>Competitive bidding not </a:t>
            </a:r>
            <a:r>
              <a:rPr lang="en-US" altLang="en-US" sz="2600" b="1" dirty="0" smtClean="0"/>
              <a:t>generally required in plan context </a:t>
            </a:r>
            <a:r>
              <a:rPr lang="en-US" altLang="en-US" sz="2600" b="1" dirty="0"/>
              <a:t>if creditors vote to confirm the plan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buFont typeface="Arial" charset="0"/>
              <a:buChar char="»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76825-4824-4ECA-8F48-FB32C8418A1C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26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Distressed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02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722745" y="471055"/>
            <a:ext cx="7830127" cy="9197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Comparison of Distressed Investment Approaches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80887E-81CF-4C5D-B45C-1C6EB5E0CF57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68916"/>
              </p:ext>
            </p:extLst>
          </p:nvPr>
        </p:nvGraphicFramePr>
        <p:xfrm>
          <a:off x="2159000" y="1754188"/>
          <a:ext cx="5846763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5" imgW="9044783" imgH="6008712" progId="Word.Document.8">
                  <p:embed/>
                </p:oleObj>
              </mc:Choice>
              <mc:Fallback>
                <p:oleObj name="Document" r:id="rId5" imgW="9044783" imgH="600871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23138" b="1521"/>
                      <a:stretch>
                        <a:fillRect/>
                      </a:stretch>
                    </p:blipFill>
                    <p:spPr bwMode="auto">
                      <a:xfrm>
                        <a:off x="2159000" y="1754188"/>
                        <a:ext cx="5846763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4"/>
          <p:cNvSpPr>
            <a:spLocks noChangeArrowheads="1"/>
          </p:cNvSpPr>
          <p:nvPr/>
        </p:nvSpPr>
        <p:spPr bwMode="auto">
          <a:xfrm>
            <a:off x="820738" y="1938338"/>
            <a:ext cx="1206500" cy="406400"/>
          </a:xfrm>
          <a:prstGeom prst="homePlate">
            <a:avLst>
              <a:gd name="adj" fmla="val 74219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/>
                </a:solidFill>
                <a:latin typeface="Garamond" pitchFamily="18" charset="0"/>
              </a:rPr>
              <a:t>Description</a:t>
            </a: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820738" y="3013075"/>
            <a:ext cx="1206500" cy="406400"/>
          </a:xfrm>
          <a:prstGeom prst="homePlate">
            <a:avLst>
              <a:gd name="adj" fmla="val 74219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/>
                </a:solidFill>
                <a:latin typeface="Garamond" pitchFamily="18" charset="0"/>
              </a:rPr>
              <a:t>Advantages</a:t>
            </a:r>
          </a:p>
        </p:txBody>
      </p:sp>
      <p:sp>
        <p:nvSpPr>
          <p:cNvPr id="11271" name="AutoShape 6"/>
          <p:cNvSpPr>
            <a:spLocks noChangeArrowheads="1"/>
          </p:cNvSpPr>
          <p:nvPr/>
        </p:nvSpPr>
        <p:spPr bwMode="auto">
          <a:xfrm>
            <a:off x="820738" y="4087812"/>
            <a:ext cx="1206500" cy="406400"/>
          </a:xfrm>
          <a:prstGeom prst="homePlate">
            <a:avLst>
              <a:gd name="adj" fmla="val 74219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chemeClr val="bg1"/>
                </a:solidFill>
                <a:latin typeface="Garamond" pitchFamily="18" charset="0"/>
              </a:rPr>
              <a:t>Disadvantages</a:t>
            </a:r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auto">
          <a:xfrm>
            <a:off x="820738" y="5162550"/>
            <a:ext cx="1206500" cy="406400"/>
          </a:xfrm>
          <a:prstGeom prst="homePlate">
            <a:avLst>
              <a:gd name="adj" fmla="val 74219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>
                <a:solidFill>
                  <a:schemeClr val="bg1"/>
                </a:solidFill>
                <a:latin typeface="Garamond" pitchFamily="18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516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for Return – Buying Debt and New Investments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16" y="1364546"/>
            <a:ext cx="7783306" cy="48279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Distressed companies present opportunity for investors to purchase outstanding debt at steep discounts and participate in upside of that debt</a:t>
            </a:r>
          </a:p>
          <a:p>
            <a:pPr lvl="1"/>
            <a:r>
              <a:rPr lang="en-US" dirty="0" smtClean="0"/>
              <a:t>Particularly true at the onset of the announcement of financial distress when traditional lenders may seek to exit their positions</a:t>
            </a:r>
          </a:p>
          <a:p>
            <a:pPr lvl="1"/>
            <a:r>
              <a:rPr lang="en-US" dirty="0" smtClean="0"/>
              <a:t>Important to have an in depth knowledge of the assets and capital structure of the company; knowledge is power</a:t>
            </a:r>
          </a:p>
          <a:p>
            <a:pPr lvl="1"/>
            <a:r>
              <a:rPr lang="en-US" dirty="0" smtClean="0"/>
              <a:t>Identifying and purchasing fulcrum security may give more control over restructuring process and, therefore, the return</a:t>
            </a:r>
          </a:p>
          <a:p>
            <a:r>
              <a:rPr lang="en-US" dirty="0" smtClean="0"/>
              <a:t>DIP Financing - DIP financing has little </a:t>
            </a:r>
            <a:r>
              <a:rPr lang="en-US" dirty="0"/>
              <a:t>risk and excellent returns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44AEA-8CA6-4A4C-9ED6-4A3EA8C9DF1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913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952" y="433475"/>
            <a:ext cx="84121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Taking Control of Companies Through Purchases of Debt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189375" y="1689823"/>
            <a:ext cx="8670925" cy="4549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600" b="1" dirty="0" smtClean="0"/>
              <a:t>Chapter 11 plans can provide for the conversion of certain classes of debt into equity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600" b="1" dirty="0" smtClean="0"/>
              <a:t>Identifying the “fulcrum” debt tranche maximizes ability to execute loan to own strategy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en-US" sz="2600" b="1" dirty="0" smtClean="0"/>
              <a:t>Quantity of debt purchased may create leverage in a Chapter 11 case</a:t>
            </a:r>
          </a:p>
          <a:p>
            <a:pPr lvl="1" eaLnBrk="1" hangingPunct="1">
              <a:lnSpc>
                <a:spcPct val="75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1/3 control – creates blocking position in a Chapter 11 class</a:t>
            </a:r>
          </a:p>
          <a:p>
            <a:pPr lvl="1" eaLnBrk="1" hangingPunct="1">
              <a:lnSpc>
                <a:spcPct val="75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50.1% control – may provide ability to amend debt documents to allow certain out of court restructurings</a:t>
            </a:r>
          </a:p>
          <a:p>
            <a:pPr lvl="1" eaLnBrk="1" hangingPunct="1">
              <a:lnSpc>
                <a:spcPct val="75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2/3 control – may provide control of a class of debt in a Chapter 11 restructuring</a:t>
            </a:r>
          </a:p>
          <a:p>
            <a:pPr lvl="2" eaLnBrk="1" hangingPunct="1">
              <a:spcBef>
                <a:spcPct val="0"/>
              </a:spcBef>
              <a:buFont typeface="Arial" charset="0"/>
              <a:buChar char="»"/>
            </a:pPr>
            <a:r>
              <a:rPr lang="en-US" altLang="en-US" sz="2000" dirty="0" smtClean="0"/>
              <a:t>Will still need to satisfy greater than 50% </a:t>
            </a:r>
            <a:r>
              <a:rPr lang="en-US" altLang="en-US" sz="2000" dirty="0" err="1" smtClean="0"/>
              <a:t>numerosity</a:t>
            </a:r>
            <a:r>
              <a:rPr lang="en-US" altLang="en-US" sz="2000" dirty="0" smtClean="0"/>
              <a:t> requirement</a:t>
            </a:r>
          </a:p>
          <a:p>
            <a:pPr eaLnBrk="1" hangingPunct="1">
              <a:buFont typeface="Arial" charset="0"/>
              <a:buChar char="»"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7502B-8E2D-465D-839B-31E97984927C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4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"/>
          <p:cNvSpPr>
            <a:spLocks noGrp="1" noChangeArrowheads="1"/>
          </p:cNvSpPr>
          <p:nvPr>
            <p:ph type="title"/>
          </p:nvPr>
        </p:nvSpPr>
        <p:spPr>
          <a:xfrm>
            <a:off x="181202" y="361270"/>
            <a:ext cx="8759825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Taking Control of Companies Through Purchases of Debt</a:t>
            </a:r>
            <a:endParaRPr lang="en-US" altLang="en-US" b="1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en-US" sz="2600" b="1" dirty="0" smtClean="0"/>
              <a:t>Out of court considerations: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The impact of change of control provisions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Inability to force minority hold-outs to accept terms of restructuring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Elimination of equity interests – requires all stockholders to consent</a:t>
            </a:r>
          </a:p>
          <a:p>
            <a:pPr lvl="2" eaLnBrk="1" hangingPunct="1">
              <a:lnSpc>
                <a:spcPct val="90000"/>
              </a:lnSpc>
              <a:spcBef>
                <a:spcPct val="45000"/>
              </a:spcBef>
              <a:buFont typeface="Arial" charset="0"/>
              <a:buChar char="»"/>
            </a:pPr>
            <a:r>
              <a:rPr lang="en-US" altLang="en-US" sz="2000" dirty="0" smtClean="0"/>
              <a:t>Potential alternative – significant dilution of existing equity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Agent as an obstacle – replacing the agent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Pro-rata distribution provisions – may be triggered by equity for debt exchange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»"/>
            </a:pPr>
            <a:endParaRPr lang="en-US" alt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12A03-7E21-4558-8F42-81977905D03E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9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85" y="250029"/>
            <a:ext cx="7886700" cy="761561"/>
          </a:xfrm>
        </p:spPr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3473"/>
            <a:ext cx="2279650" cy="420282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600" dirty="0"/>
              <a:t>	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</a:p>
          <a:p>
            <a:pPr marL="0" indent="0">
              <a:buNone/>
            </a:pPr>
            <a:r>
              <a:rPr lang="en-US" sz="2000" b="1" dirty="0" smtClean="0"/>
              <a:t>       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7" y="3256448"/>
            <a:ext cx="806641" cy="806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5" y="2161964"/>
            <a:ext cx="736287" cy="926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6585" y="2224048"/>
            <a:ext cx="6692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Trent Rosenthal </a:t>
            </a:r>
            <a:r>
              <a:rPr lang="en-US" sz="1400" dirty="0"/>
              <a:t> </a:t>
            </a:r>
            <a:r>
              <a:rPr lang="en-US" sz="1400" dirty="0" smtClean="0"/>
              <a:t> |  </a:t>
            </a:r>
            <a:r>
              <a:rPr lang="en-US" sz="1400" i="1" dirty="0" smtClean="0"/>
              <a:t>Restructuring &amp; Reorganization Partner – Burleson LLP</a:t>
            </a:r>
          </a:p>
          <a:p>
            <a:r>
              <a:rPr lang="en-US" sz="1200" dirty="0" smtClean="0"/>
              <a:t>●  Board Certified in Business Bankruptcy Law by the Texas Board of Legal Specialization</a:t>
            </a:r>
          </a:p>
          <a:p>
            <a:r>
              <a:rPr lang="en-US" sz="1200" dirty="0" smtClean="0"/>
              <a:t>●  Over 3 decades of experience in restructuring and bankruptcy law</a:t>
            </a:r>
          </a:p>
          <a:p>
            <a:r>
              <a:rPr lang="en-US" sz="1200" dirty="0"/>
              <a:t>● </a:t>
            </a:r>
            <a:r>
              <a:rPr lang="en-US" sz="1200" dirty="0" smtClean="0"/>
              <a:t> Handled numerous oil &amp; gas restructurings and workouts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66585" y="3201315"/>
            <a:ext cx="6692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James (“Jim”) C. Row, CFA</a:t>
            </a:r>
            <a:r>
              <a:rPr lang="en-US" sz="1400" dirty="0"/>
              <a:t> </a:t>
            </a:r>
            <a:r>
              <a:rPr lang="en-US" sz="1400" dirty="0" smtClean="0"/>
              <a:t> |  </a:t>
            </a:r>
            <a:r>
              <a:rPr lang="en-US" sz="1400" i="1" dirty="0" smtClean="0"/>
              <a:t>Managing Director &amp; Founder – </a:t>
            </a:r>
            <a:r>
              <a:rPr lang="en-US" sz="1400" i="1" dirty="0" err="1" smtClean="0"/>
              <a:t>OFSCap</a:t>
            </a:r>
            <a:r>
              <a:rPr lang="en-US" sz="1400" i="1" dirty="0" smtClean="0"/>
              <a:t>, LLC</a:t>
            </a:r>
          </a:p>
          <a:p>
            <a:r>
              <a:rPr lang="en-US" sz="1200" dirty="0" smtClean="0"/>
              <a:t>●  Background in energy investment banking (international/domestic)</a:t>
            </a:r>
          </a:p>
          <a:p>
            <a:r>
              <a:rPr lang="en-US" sz="1200" dirty="0" smtClean="0"/>
              <a:t>●  Securities and valuation expert</a:t>
            </a:r>
          </a:p>
          <a:p>
            <a:r>
              <a:rPr lang="en-US" sz="1200" dirty="0" smtClean="0"/>
              <a:t>●  Former E&amp;P operator and former CFO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585893" y="4151428"/>
            <a:ext cx="74641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Michael Rosenthal  </a:t>
            </a:r>
            <a:r>
              <a:rPr lang="en-US" sz="1400" dirty="0" smtClean="0"/>
              <a:t>|  </a:t>
            </a:r>
            <a:r>
              <a:rPr lang="en-US" sz="1400" i="1" dirty="0" smtClean="0"/>
              <a:t>Co-Head, Restructuring &amp; Reorganization Practice – Gibson Dunn </a:t>
            </a:r>
          </a:p>
          <a:p>
            <a:r>
              <a:rPr lang="en-US" sz="1200" dirty="0" smtClean="0"/>
              <a:t>●  Represents debtors/creditors in complex, high profile national &amp; cross-border restructurings and Chapter 11 cases</a:t>
            </a:r>
          </a:p>
          <a:p>
            <a:r>
              <a:rPr lang="en-US" sz="1200" dirty="0"/>
              <a:t>●  </a:t>
            </a:r>
            <a:r>
              <a:rPr lang="en-US" sz="1200" dirty="0" smtClean="0"/>
              <a:t>Provides insolvency-related board advice to large public and privately held companies</a:t>
            </a:r>
          </a:p>
          <a:p>
            <a:r>
              <a:rPr lang="en-US" sz="1200" dirty="0"/>
              <a:t>●  </a:t>
            </a:r>
            <a:r>
              <a:rPr lang="en-US" sz="1200" dirty="0" smtClean="0"/>
              <a:t>Experience with corporate separateness and successor strategies and defenses</a:t>
            </a:r>
            <a:endParaRPr lang="en-US" sz="1200" dirty="0"/>
          </a:p>
          <a:p>
            <a:endParaRPr lang="en-US" sz="12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57" y="4188860"/>
            <a:ext cx="818919" cy="794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3" y="1147271"/>
            <a:ext cx="728295" cy="886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566585" y="1075232"/>
            <a:ext cx="71085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Rick Burleson </a:t>
            </a:r>
            <a:r>
              <a:rPr lang="en-US" sz="1200" i="1" dirty="0" smtClean="0"/>
              <a:t>(moderator)</a:t>
            </a:r>
            <a:r>
              <a:rPr lang="en-US" sz="1100" i="1" dirty="0"/>
              <a:t> </a:t>
            </a:r>
            <a:r>
              <a:rPr lang="en-US" sz="1100" i="1" dirty="0" smtClean="0"/>
              <a:t>  </a:t>
            </a:r>
            <a:r>
              <a:rPr lang="en-US" sz="1200" dirty="0" smtClean="0"/>
              <a:t>|  </a:t>
            </a:r>
            <a:r>
              <a:rPr lang="en-US" sz="1400" i="1" dirty="0" smtClean="0"/>
              <a:t>Firm Managing Partner – Burleson LLP</a:t>
            </a:r>
          </a:p>
          <a:p>
            <a:r>
              <a:rPr lang="en-US" sz="1200" dirty="0" smtClean="0"/>
              <a:t>●  Over 30 years experience in the oil &amp; gas industry</a:t>
            </a:r>
          </a:p>
          <a:p>
            <a:r>
              <a:rPr lang="en-US" sz="1200" dirty="0" smtClean="0"/>
              <a:t>●  Founded Burleson LLP in 2005 with a handful of seasoned energy lawyers.  </a:t>
            </a:r>
          </a:p>
          <a:p>
            <a:pPr marL="174625" indent="-174625"/>
            <a:r>
              <a:rPr lang="en-US" sz="1200" dirty="0"/>
              <a:t>● </a:t>
            </a:r>
            <a:r>
              <a:rPr lang="en-US" sz="1200" dirty="0" smtClean="0"/>
              <a:t> Burleson LLP has established </a:t>
            </a:r>
            <a:r>
              <a:rPr lang="en-US" sz="1200" dirty="0"/>
              <a:t>a reputation for </a:t>
            </a:r>
            <a:r>
              <a:rPr lang="en-US" sz="1200" dirty="0" smtClean="0"/>
              <a:t>depth </a:t>
            </a:r>
            <a:r>
              <a:rPr lang="en-US" sz="1200" dirty="0"/>
              <a:t>of knowledge and expertise in oil </a:t>
            </a:r>
            <a:r>
              <a:rPr lang="en-US" sz="1200" dirty="0" smtClean="0"/>
              <a:t>&amp; gas </a:t>
            </a:r>
            <a:r>
              <a:rPr lang="en-US" sz="1200" dirty="0"/>
              <a:t>law, and has built comprehensive </a:t>
            </a:r>
            <a:r>
              <a:rPr lang="en-US" sz="1200" dirty="0" smtClean="0"/>
              <a:t> capabilities </a:t>
            </a:r>
            <a:r>
              <a:rPr lang="en-US" sz="1200" dirty="0"/>
              <a:t>in a range of corporate practice </a:t>
            </a:r>
            <a:r>
              <a:rPr lang="en-US" sz="1200" dirty="0" smtClean="0"/>
              <a:t>areas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85893" y="5109529"/>
            <a:ext cx="74641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Rich </a:t>
            </a:r>
            <a:r>
              <a:rPr lang="en-US" sz="1400" b="1" dirty="0" err="1" smtClean="0"/>
              <a:t>Bernardy</a:t>
            </a:r>
            <a:r>
              <a:rPr lang="en-US" sz="1400" b="1" dirty="0" smtClean="0"/>
              <a:t> </a:t>
            </a:r>
            <a:r>
              <a:rPr lang="en-US" sz="1400" dirty="0" smtClean="0"/>
              <a:t>|  </a:t>
            </a:r>
            <a:r>
              <a:rPr lang="en-US" sz="1400" i="1" dirty="0" smtClean="0"/>
              <a:t>Managing Director – M1 Energy Capital</a:t>
            </a:r>
          </a:p>
          <a:p>
            <a:r>
              <a:rPr lang="en-US" sz="1200" dirty="0" smtClean="0"/>
              <a:t>●  Over 25 years of banking and finance, management and entrepreneurial experience </a:t>
            </a:r>
          </a:p>
          <a:p>
            <a:pPr marL="171450" indent="-171450"/>
            <a:r>
              <a:rPr lang="en-US" sz="1200" dirty="0" smtClean="0"/>
              <a:t>●  Experience includes project and structured finance, private equity, debt securities, sponsorship of equity   investments, financial risk management, accounting, forecasting and capital budgeting</a:t>
            </a:r>
            <a:endParaRPr lang="en-US" sz="1200" i="1" dirty="0"/>
          </a:p>
        </p:txBody>
      </p:sp>
      <p:pic>
        <p:nvPicPr>
          <p:cNvPr id="5122" name="Picture 2" descr="https://media.licdn.com/mpr/mpr/shrink_100_100/p/6/000/28d/06f/23f97f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4" y="5179499"/>
            <a:ext cx="791804" cy="7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0316" y="361270"/>
            <a:ext cx="8759825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Taking Control of Companies Through Purchases of Debt</a:t>
            </a:r>
            <a:endParaRPr lang="en-US" altLang="en-US" b="1" i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b="1" dirty="0" smtClean="0"/>
              <a:t>Chapter 11 considerations: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Debtor is in control of plan process and has tools to rein in ability to convert </a:t>
            </a:r>
            <a:r>
              <a:rPr lang="en-US" altLang="en-US" dirty="0" smtClean="0"/>
              <a:t>to equity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 smtClean="0"/>
              <a:t>Debtor has plan exclusivity for first 120 days, subject to extension for 18 months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Debtor has right to reinstate or “cram-up” debt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See Momentive decision in Souther</a:t>
            </a:r>
            <a:r>
              <a:rPr lang="en-US" altLang="en-US" dirty="0" smtClean="0"/>
              <a:t>n District of New York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A Chapter 11 restructuring must be financed through use of cash collateral and/or DIP financing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altLang="en-US" sz="2000" dirty="0" smtClean="0"/>
              <a:t>Priming fights/DIP lender leverage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sz="2400" dirty="0" smtClean="0"/>
              <a:t>Lenders in fulcrum position have significant leverage, however, 50% control of a debt tranche does not necessarily provide control (as opposed to blocking right) over the Chapter 11 class vote</a:t>
            </a:r>
          </a:p>
          <a:p>
            <a:pPr lvl="1" eaLnBrk="1" hangingPunct="1">
              <a:buFont typeface="Courier New" panose="02070309020205020404" pitchFamily="49" charset="0"/>
              <a:buChar char="o"/>
            </a:pPr>
            <a:r>
              <a:rPr lang="en-US" altLang="en-US" dirty="0" err="1" smtClean="0"/>
              <a:t>Intercreditor</a:t>
            </a:r>
            <a:r>
              <a:rPr lang="en-US" altLang="en-US" dirty="0"/>
              <a:t> </a:t>
            </a:r>
            <a:r>
              <a:rPr lang="en-US" altLang="en-US" dirty="0" smtClean="0"/>
              <a:t>disputes and agreements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499CC-9308-441A-B019-73540D404C49}" type="slidenum">
              <a:rPr lang="en-US" altLang="en-US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19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345413" y="498099"/>
            <a:ext cx="8601075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smtClean="0"/>
              <a:t>Taking Control of Companies Through Purchases of Debt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b="1" dirty="0" smtClean="0"/>
              <a:t>Ability to take advantage of tax benefits not otherwise available under Section 363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Acquiring interest in business through ownership in reorganized debtor under plan, as opposed to outright purchase of assets, may allow use of debtor's NOLs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800" dirty="0" smtClean="0"/>
              <a:t>The value of being an old and cold creditor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Acquiring ownership interest of reorganized debtor under plan may avoid recognition of gain that would have resulted from asset sale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»"/>
            </a:pPr>
            <a:r>
              <a:rPr lang="en-US" altLang="en-US" dirty="0" smtClean="0"/>
              <a:t>Thus, identical investment by buyer might be more attractive through plan, both to buyer and to debtor, than through asset sale</a:t>
            </a:r>
          </a:p>
          <a:p>
            <a:pPr lvl="1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Unlike Section 363 sales, asset transfers pursuant to plans are not subject to transfer taxes</a:t>
            </a:r>
          </a:p>
          <a:p>
            <a:pPr lvl="2" eaLnBrk="1" hangingPunct="1">
              <a:lnSpc>
                <a:spcPct val="80000"/>
              </a:lnSpc>
              <a:buFont typeface="Arial" pitchFamily="34" charset="0"/>
              <a:buChar char="»"/>
            </a:pPr>
            <a:r>
              <a:rPr lang="en-US" altLang="en-US" i="1" dirty="0" smtClean="0"/>
              <a:t>Florida Dep't of Revenue v. Piccadilly Cafeterias, Inc.</a:t>
            </a:r>
            <a:r>
              <a:rPr lang="en-US" altLang="en-US" dirty="0" smtClean="0"/>
              <a:t>, 128 S. Ct. 2326 (2008)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791C3-D667-4DB5-AFF5-33721A05D8C5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8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Slides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7696" y="3842795"/>
            <a:ext cx="508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and Rich to provide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98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Risks of Distressed Investments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8167" y="4143737"/>
            <a:ext cx="496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Jim Row to provide content</a:t>
            </a:r>
          </a:p>
        </p:txBody>
      </p:sp>
    </p:spTree>
    <p:extLst>
      <p:ext uri="{BB962C8B-B14F-4D97-AF65-F5344CB8AC3E}">
        <p14:creationId xmlns:p14="http://schemas.microsoft.com/office/powerpoint/2010/main" val="16513235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Q&amp;A Session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</a:t>
            </a:r>
            <a:r>
              <a:rPr lang="en-US" dirty="0" smtClean="0"/>
              <a:t>Submit Questions </a:t>
            </a:r>
            <a:r>
              <a:rPr lang="en-US" dirty="0"/>
              <a:t>via </a:t>
            </a:r>
            <a:r>
              <a:rPr lang="en-US" dirty="0" smtClean="0"/>
              <a:t>Questions Pane on Your Screen</a:t>
            </a:r>
          </a:p>
          <a:p>
            <a:r>
              <a:rPr lang="en-US" dirty="0" smtClean="0"/>
              <a:t>Please </a:t>
            </a:r>
            <a:r>
              <a:rPr lang="en-US" dirty="0"/>
              <a:t>B</a:t>
            </a:r>
            <a:r>
              <a:rPr lang="en-US" dirty="0" smtClean="0"/>
              <a:t>e Patient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/>
              <a:t>W</a:t>
            </a:r>
            <a:r>
              <a:rPr lang="en-US" dirty="0" smtClean="0"/>
              <a:t>e Try to Answer </a:t>
            </a:r>
            <a:r>
              <a:rPr lang="en-US" dirty="0"/>
              <a:t>A</a:t>
            </a:r>
            <a:r>
              <a:rPr lang="en-US" dirty="0" smtClean="0"/>
              <a:t>ll Questions</a:t>
            </a:r>
            <a:endParaRPr lang="en-US" dirty="0"/>
          </a:p>
          <a:p>
            <a:r>
              <a:rPr lang="en-US" dirty="0" smtClean="0"/>
              <a:t>Thank You For Attending!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 Us For Part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IV: Work-Out/Restructuring Alternatives and Reorganization under Chapter 11 of the Bankruptcy Code </a:t>
            </a:r>
          </a:p>
          <a:p>
            <a:r>
              <a:rPr lang="en-US" dirty="0" smtClean="0"/>
              <a:t>Wednesday, June 3, 2015</a:t>
            </a:r>
          </a:p>
          <a:p>
            <a:r>
              <a:rPr lang="en-US" dirty="0" smtClean="0"/>
              <a:t>12:00-1:00 p.m. Central Time</a:t>
            </a:r>
          </a:p>
          <a:p>
            <a:r>
              <a:rPr lang="en-US" dirty="0" smtClean="0"/>
              <a:t>Registration Link: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://attendee.gotowebinar.com/register/4721063602303012865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09" y="360424"/>
            <a:ext cx="7886700" cy="761561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75" y="2103096"/>
            <a:ext cx="2279650" cy="4202827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1600" dirty="0"/>
              <a:t>	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</a:p>
          <a:p>
            <a:pPr marL="0" indent="0">
              <a:buNone/>
            </a:pPr>
            <a:r>
              <a:rPr lang="en-US" sz="1800" b="1" dirty="0" smtClean="0"/>
              <a:t>	</a:t>
            </a:r>
          </a:p>
          <a:p>
            <a:pPr marL="0" indent="0">
              <a:buNone/>
            </a:pPr>
            <a:r>
              <a:rPr lang="en-US" sz="2000" b="1" dirty="0" smtClean="0"/>
              <a:t>        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37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" y="2219358"/>
            <a:ext cx="887929" cy="111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" y="4553127"/>
            <a:ext cx="952520" cy="9245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8" y="1121985"/>
            <a:ext cx="887929" cy="108095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79584" y="1185409"/>
            <a:ext cx="710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Rick Burleson </a:t>
            </a:r>
            <a:r>
              <a:rPr lang="en-US" sz="1400" dirty="0" smtClean="0"/>
              <a:t>[</a:t>
            </a:r>
            <a:r>
              <a:rPr lang="en-US" sz="1400" dirty="0">
                <a:hlinkClick r:id="rId6"/>
              </a:rPr>
              <a:t>Online Bio</a:t>
            </a:r>
            <a:r>
              <a:rPr lang="en-US" sz="1400" dirty="0"/>
              <a:t>]</a:t>
            </a:r>
          </a:p>
          <a:p>
            <a:r>
              <a:rPr lang="en-US" sz="1400" i="1" dirty="0" smtClean="0"/>
              <a:t>Firm Managing Partner – Burleson LLP</a:t>
            </a:r>
          </a:p>
          <a:p>
            <a:r>
              <a:rPr lang="en-US" sz="1400" i="1" dirty="0" smtClean="0"/>
              <a:t>Phone: 713.358.1701</a:t>
            </a:r>
          </a:p>
          <a:p>
            <a:r>
              <a:rPr lang="en-US" sz="1400" i="1" dirty="0" smtClean="0"/>
              <a:t>Email: </a:t>
            </a:r>
            <a:r>
              <a:rPr lang="en-US" sz="1400" i="1" dirty="0" smtClean="0">
                <a:hlinkClick r:id="rId7"/>
              </a:rPr>
              <a:t>rburleson@burlesonllp.com</a:t>
            </a:r>
            <a:endParaRPr lang="en-US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79584" y="2300924"/>
            <a:ext cx="669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Trent Rosenthal </a:t>
            </a:r>
            <a:r>
              <a:rPr lang="en-US" sz="1400" dirty="0"/>
              <a:t>[</a:t>
            </a:r>
            <a:r>
              <a:rPr lang="en-US" sz="1400" dirty="0">
                <a:hlinkClick r:id="rId8"/>
              </a:rPr>
              <a:t>Online Bio</a:t>
            </a:r>
            <a:r>
              <a:rPr lang="en-US" sz="1400" dirty="0" smtClean="0"/>
              <a:t>]</a:t>
            </a:r>
            <a:br>
              <a:rPr lang="en-US" sz="1400" dirty="0" smtClean="0"/>
            </a:br>
            <a:r>
              <a:rPr lang="en-US" sz="1400" i="1" dirty="0" smtClean="0"/>
              <a:t>Restructuring &amp; Bankruptcy Partner – Burleson LLP </a:t>
            </a:r>
            <a:br>
              <a:rPr lang="en-US" sz="1400" i="1" dirty="0" smtClean="0"/>
            </a:br>
            <a:r>
              <a:rPr lang="en-US" sz="1400" i="1" dirty="0" smtClean="0"/>
              <a:t>Phone: 713.358.1724</a:t>
            </a:r>
          </a:p>
          <a:p>
            <a:r>
              <a:rPr lang="en-US" sz="1400" i="1" dirty="0" smtClean="0"/>
              <a:t>Email: </a:t>
            </a:r>
            <a:r>
              <a:rPr lang="en-US" sz="1400" i="1" dirty="0" smtClean="0">
                <a:hlinkClick r:id="rId9"/>
              </a:rPr>
              <a:t>trosenthal@burlesonllp.com</a:t>
            </a:r>
            <a:endParaRPr lang="en-US" sz="1400" i="1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9" y="3489668"/>
            <a:ext cx="1001406" cy="100140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779584" y="3413104"/>
            <a:ext cx="6692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James (“Jim”) C. Row, CFA </a:t>
            </a:r>
            <a:r>
              <a:rPr lang="en-US" sz="1400" dirty="0"/>
              <a:t>[</a:t>
            </a:r>
            <a:r>
              <a:rPr lang="en-US" sz="1400" dirty="0">
                <a:hlinkClick r:id="rId11"/>
              </a:rPr>
              <a:t>Online Bio</a:t>
            </a:r>
            <a:r>
              <a:rPr lang="en-US" sz="1400" dirty="0"/>
              <a:t>]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Managing Director &amp; Founder – </a:t>
            </a:r>
            <a:r>
              <a:rPr lang="en-US" sz="1400" i="1" dirty="0" err="1" smtClean="0"/>
              <a:t>OFSCap</a:t>
            </a:r>
            <a:r>
              <a:rPr lang="en-US" sz="1400" i="1" dirty="0" smtClean="0"/>
              <a:t>, LLC</a:t>
            </a:r>
          </a:p>
          <a:p>
            <a:r>
              <a:rPr lang="en-US" sz="1400" dirty="0" smtClean="0"/>
              <a:t>Phone: 713.823.2900</a:t>
            </a:r>
          </a:p>
          <a:p>
            <a:r>
              <a:rPr lang="en-US" sz="1400" dirty="0" smtClean="0"/>
              <a:t>Email: </a:t>
            </a:r>
            <a:r>
              <a:rPr lang="en-US" sz="1400" dirty="0" smtClean="0">
                <a:hlinkClick r:id="rId12"/>
              </a:rPr>
              <a:t>jrow@ofscap.com</a:t>
            </a:r>
            <a:endParaRPr lang="en-US" sz="1400" dirty="0" smtClean="0"/>
          </a:p>
          <a:p>
            <a:endParaRPr lang="en-US" sz="14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811880" y="4523599"/>
            <a:ext cx="6692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Michael Rosenthal </a:t>
            </a:r>
            <a:r>
              <a:rPr lang="en-US" sz="1400" dirty="0" smtClean="0"/>
              <a:t>[</a:t>
            </a:r>
            <a:r>
              <a:rPr lang="en-US" sz="1400" dirty="0" smtClean="0">
                <a:hlinkClick r:id="rId13"/>
              </a:rPr>
              <a:t>Online </a:t>
            </a:r>
            <a:r>
              <a:rPr lang="en-US" sz="1400" dirty="0">
                <a:hlinkClick r:id="rId13"/>
              </a:rPr>
              <a:t>Bio</a:t>
            </a:r>
            <a:r>
              <a:rPr lang="en-US" sz="1400" dirty="0"/>
              <a:t>]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Restructuring &amp; Reorganization Partner – Gibson, Dunn &amp; Crutcher</a:t>
            </a:r>
          </a:p>
          <a:p>
            <a:r>
              <a:rPr lang="en-US" sz="1400" dirty="0" smtClean="0"/>
              <a:t>Phone: 212.351.3969</a:t>
            </a:r>
          </a:p>
          <a:p>
            <a:r>
              <a:rPr lang="en-US" sz="1400" dirty="0" smtClean="0"/>
              <a:t>Email: </a:t>
            </a:r>
            <a:r>
              <a:rPr lang="en-US" sz="1400" dirty="0" smtClean="0">
                <a:hlinkClick r:id="rId14"/>
              </a:rPr>
              <a:t>mrosenthal@gibsondunn.com</a:t>
            </a:r>
            <a:endParaRPr lang="en-US" sz="1400" dirty="0" smtClean="0"/>
          </a:p>
        </p:txBody>
      </p:sp>
      <p:pic>
        <p:nvPicPr>
          <p:cNvPr id="15" name="Picture 2" descr="https://media.licdn.com/mpr/mpr/shrink_100_100/p/6/000/28d/06f/23f97f7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0" y="5658191"/>
            <a:ext cx="903974" cy="9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11880" y="5658191"/>
            <a:ext cx="6692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Rich </a:t>
            </a:r>
            <a:r>
              <a:rPr lang="en-US" sz="1400" b="1" dirty="0" err="1" smtClean="0"/>
              <a:t>Bernardy</a:t>
            </a:r>
            <a:r>
              <a:rPr lang="en-US" sz="1400" b="1" dirty="0" smtClean="0"/>
              <a:t> </a:t>
            </a:r>
            <a:r>
              <a:rPr lang="en-US" sz="1400" dirty="0" smtClean="0"/>
              <a:t>[</a:t>
            </a:r>
            <a:r>
              <a:rPr lang="en-US" sz="1400" dirty="0" smtClean="0">
                <a:hlinkClick r:id="rId16"/>
              </a:rPr>
              <a:t>Online </a:t>
            </a:r>
            <a:r>
              <a:rPr lang="en-US" sz="1400" dirty="0">
                <a:hlinkClick r:id="rId16"/>
              </a:rPr>
              <a:t>Bio</a:t>
            </a:r>
            <a:r>
              <a:rPr lang="en-US" sz="1400" dirty="0"/>
              <a:t>]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i="1" dirty="0" smtClean="0"/>
              <a:t>Managing Partner – M1 Energy Capital</a:t>
            </a:r>
          </a:p>
          <a:p>
            <a:r>
              <a:rPr lang="en-US" sz="1400" dirty="0" smtClean="0"/>
              <a:t>Phone: 713.300.1420</a:t>
            </a:r>
          </a:p>
          <a:p>
            <a:r>
              <a:rPr lang="en-US" sz="1400" dirty="0" smtClean="0"/>
              <a:t>Email: </a:t>
            </a:r>
            <a:r>
              <a:rPr lang="en-US" sz="1400" dirty="0" smtClean="0">
                <a:hlinkClick r:id="rId17"/>
              </a:rPr>
              <a:t>rbernardy@mecapital.com</a:t>
            </a:r>
            <a:endParaRPr lang="en-US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8839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Distressed Investments</a:t>
            </a:r>
          </a:p>
          <a:p>
            <a:r>
              <a:rPr lang="en-US" dirty="0"/>
              <a:t>Out of Court </a:t>
            </a:r>
            <a:r>
              <a:rPr lang="en-US" dirty="0" smtClean="0"/>
              <a:t>Acquisitions</a:t>
            </a:r>
          </a:p>
          <a:p>
            <a:r>
              <a:rPr lang="en-US" dirty="0" smtClean="0"/>
              <a:t>Section 363 Acquisitions</a:t>
            </a:r>
          </a:p>
          <a:p>
            <a:r>
              <a:rPr lang="en-US" dirty="0"/>
              <a:t>Acquisitions Through </a:t>
            </a:r>
            <a:r>
              <a:rPr lang="en-US" dirty="0" smtClean="0"/>
              <a:t>Chapter 11 Plans</a:t>
            </a:r>
          </a:p>
          <a:p>
            <a:r>
              <a:rPr lang="en-US" dirty="0" smtClean="0"/>
              <a:t>Investing </a:t>
            </a:r>
            <a:r>
              <a:rPr lang="en-US" dirty="0"/>
              <a:t>in Distressed </a:t>
            </a:r>
            <a:r>
              <a:rPr lang="en-US" dirty="0" smtClean="0"/>
              <a:t>Debt</a:t>
            </a:r>
          </a:p>
          <a:p>
            <a:r>
              <a:rPr lang="en-US" dirty="0" smtClean="0"/>
              <a:t>Risks of Distressed Investments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2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you a better understanding of options for acquiring distressed assets</a:t>
            </a:r>
            <a:endParaRPr lang="en-US" dirty="0"/>
          </a:p>
          <a:p>
            <a:r>
              <a:rPr lang="en-US" dirty="0" smtClean="0"/>
              <a:t>Highlight specific action items and concerns</a:t>
            </a:r>
          </a:p>
          <a:p>
            <a:r>
              <a:rPr lang="en-US" dirty="0" smtClean="0"/>
              <a:t>Provide practical advice on investing in distressed debt and risks of distressed investments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C6116-637A-4C39-84BB-CAF9675A0B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Acquisitions of Distressed Assets and Businesses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AutoShape 19"/>
          <p:cNvCxnSpPr>
            <a:cxnSpLocks noChangeShapeType="1"/>
            <a:stCxn id="7173" idx="6"/>
          </p:cNvCxnSpPr>
          <p:nvPr/>
        </p:nvCxnSpPr>
        <p:spPr bwMode="auto">
          <a:xfrm>
            <a:off x="2959893" y="3868174"/>
            <a:ext cx="1236237" cy="140962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3152-8287-45C7-B223-D04D44622A79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173" name="Oval 4"/>
          <p:cNvSpPr>
            <a:spLocks noChangeArrowheads="1"/>
          </p:cNvSpPr>
          <p:nvPr/>
        </p:nvSpPr>
        <p:spPr bwMode="auto">
          <a:xfrm>
            <a:off x="326231" y="3369699"/>
            <a:ext cx="2633662" cy="996950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Oval 5"/>
          <p:cNvSpPr>
            <a:spLocks noChangeArrowheads="1"/>
          </p:cNvSpPr>
          <p:nvPr/>
        </p:nvSpPr>
        <p:spPr bwMode="auto">
          <a:xfrm>
            <a:off x="1494631" y="1958411"/>
            <a:ext cx="2632075" cy="996950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Oval 6"/>
          <p:cNvSpPr>
            <a:spLocks noChangeArrowheads="1"/>
          </p:cNvSpPr>
          <p:nvPr/>
        </p:nvSpPr>
        <p:spPr bwMode="auto">
          <a:xfrm>
            <a:off x="5857081" y="3296674"/>
            <a:ext cx="2632075" cy="996950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Oval 7"/>
          <p:cNvSpPr>
            <a:spLocks noChangeArrowheads="1"/>
          </p:cNvSpPr>
          <p:nvPr/>
        </p:nvSpPr>
        <p:spPr bwMode="auto">
          <a:xfrm>
            <a:off x="1494631" y="4730186"/>
            <a:ext cx="2632075" cy="996950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Oval 8"/>
          <p:cNvSpPr>
            <a:spLocks noChangeArrowheads="1"/>
          </p:cNvSpPr>
          <p:nvPr/>
        </p:nvSpPr>
        <p:spPr bwMode="auto">
          <a:xfrm>
            <a:off x="5029993" y="4705706"/>
            <a:ext cx="2632075" cy="1050926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078831" y="2245749"/>
            <a:ext cx="146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2C4A6C"/>
                </a:solidFill>
                <a:latin typeface="+mn-lt"/>
              </a:rPr>
              <a:t>Overleveraged </a:t>
            </a:r>
            <a:r>
              <a:rPr lang="en-US" altLang="en-US" sz="1200" dirty="0">
                <a:solidFill>
                  <a:srgbClr val="2C4A6C"/>
                </a:solidFill>
                <a:latin typeface="+mn-lt"/>
              </a:rPr>
              <a:t>capital structures</a:t>
            </a:r>
          </a:p>
        </p:txBody>
      </p:sp>
      <p:cxnSp>
        <p:nvCxnSpPr>
          <p:cNvPr id="7179" name="AutoShape 10"/>
          <p:cNvCxnSpPr>
            <a:cxnSpLocks noChangeShapeType="1"/>
            <a:stCxn id="7177" idx="1"/>
            <a:endCxn id="7186" idx="2"/>
          </p:cNvCxnSpPr>
          <p:nvPr/>
        </p:nvCxnSpPr>
        <p:spPr bwMode="auto">
          <a:xfrm flipH="1" flipV="1">
            <a:off x="4407694" y="4038036"/>
            <a:ext cx="1007757" cy="821575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80" name="AutoShape 11"/>
          <p:cNvCxnSpPr>
            <a:cxnSpLocks noChangeShapeType="1"/>
            <a:stCxn id="7176" idx="7"/>
          </p:cNvCxnSpPr>
          <p:nvPr/>
        </p:nvCxnSpPr>
        <p:spPr bwMode="auto">
          <a:xfrm flipV="1">
            <a:off x="3740943" y="4242824"/>
            <a:ext cx="623888" cy="633412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81" name="AutoShape 12"/>
          <p:cNvCxnSpPr>
            <a:cxnSpLocks noChangeShapeType="1"/>
            <a:stCxn id="7186" idx="0"/>
            <a:endCxn id="7174" idx="4"/>
          </p:cNvCxnSpPr>
          <p:nvPr/>
        </p:nvCxnSpPr>
        <p:spPr bwMode="auto">
          <a:xfrm flipH="1" flipV="1">
            <a:off x="2810668" y="2955361"/>
            <a:ext cx="1597025" cy="938213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6233318" y="3639804"/>
            <a:ext cx="187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2C4A6C"/>
                </a:solidFill>
                <a:latin typeface="+mn-lt"/>
              </a:rPr>
              <a:t>Record leveraged loan and high yield </a:t>
            </a:r>
            <a:r>
              <a:rPr lang="en-US" altLang="en-US" sz="1200" dirty="0" smtClean="0">
                <a:solidFill>
                  <a:srgbClr val="2C4A6C"/>
                </a:solidFill>
                <a:latin typeface="+mn-lt"/>
              </a:rPr>
              <a:t>issuance</a:t>
            </a:r>
            <a:endParaRPr lang="en-US" altLang="en-US" sz="1200" dirty="0">
              <a:solidFill>
                <a:srgbClr val="2C4A6C"/>
              </a:solidFill>
              <a:latin typeface="+mn-lt"/>
            </a:endParaRP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894095" y="3524242"/>
            <a:ext cx="146526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2C4A6C"/>
                </a:solidFill>
                <a:latin typeface="+mn-lt"/>
              </a:rPr>
              <a:t>Not So Smart Money Chased Return in Historic Low Interest Rate Setting</a:t>
            </a:r>
            <a:endParaRPr lang="en-US" altLang="en-US" sz="1200" dirty="0">
              <a:solidFill>
                <a:srgbClr val="2C4A6C"/>
              </a:solidFill>
              <a:latin typeface="+mn-lt"/>
            </a:endParaRP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2078831" y="5055624"/>
            <a:ext cx="146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2C4A6C"/>
                </a:solidFill>
                <a:latin typeface="+mn-lt"/>
              </a:rPr>
              <a:t>Expected increase in corporate default rates</a:t>
            </a:r>
          </a:p>
        </p:txBody>
      </p:sp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4294981" y="3893574"/>
            <a:ext cx="225425" cy="144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7188" name="AutoShape 19"/>
          <p:cNvCxnSpPr>
            <a:cxnSpLocks noChangeShapeType="1"/>
            <a:stCxn id="7186" idx="3"/>
          </p:cNvCxnSpPr>
          <p:nvPr/>
        </p:nvCxnSpPr>
        <p:spPr bwMode="auto">
          <a:xfrm>
            <a:off x="4520406" y="3965805"/>
            <a:ext cx="1417637" cy="0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89" name="Oval 20"/>
          <p:cNvSpPr>
            <a:spLocks noChangeArrowheads="1"/>
          </p:cNvSpPr>
          <p:nvPr/>
        </p:nvSpPr>
        <p:spPr bwMode="auto">
          <a:xfrm>
            <a:off x="5029993" y="1958411"/>
            <a:ext cx="2632075" cy="996950"/>
          </a:xfrm>
          <a:prstGeom prst="ellipse">
            <a:avLst/>
          </a:prstGeom>
          <a:gradFill rotWithShape="0">
            <a:gsLst>
              <a:gs pos="0">
                <a:srgbClr val="F6F8FB"/>
              </a:gs>
              <a:gs pos="100000">
                <a:srgbClr val="B2C6D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268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5613400" y="2087554"/>
            <a:ext cx="146526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2C4A6C"/>
                </a:solidFill>
                <a:latin typeface="+mn-lt"/>
              </a:rPr>
              <a:t>Weak Oil and Gas Pricing Pressures on E&amp;P and Service Companies</a:t>
            </a:r>
            <a:endParaRPr lang="en-US" altLang="en-US" sz="1200" dirty="0">
              <a:solidFill>
                <a:srgbClr val="2C4A6C"/>
              </a:solidFill>
              <a:latin typeface="+mn-lt"/>
            </a:endParaRPr>
          </a:p>
        </p:txBody>
      </p:sp>
      <p:cxnSp>
        <p:nvCxnSpPr>
          <p:cNvPr id="7191" name="AutoShape 22"/>
          <p:cNvCxnSpPr>
            <a:cxnSpLocks noChangeShapeType="1"/>
            <a:stCxn id="7186" idx="0"/>
            <a:endCxn id="7189" idx="4"/>
          </p:cNvCxnSpPr>
          <p:nvPr/>
        </p:nvCxnSpPr>
        <p:spPr bwMode="auto">
          <a:xfrm flipV="1">
            <a:off x="4407693" y="2955361"/>
            <a:ext cx="1938338" cy="938213"/>
          </a:xfrm>
          <a:prstGeom prst="straightConnector1">
            <a:avLst/>
          </a:prstGeom>
          <a:noFill/>
          <a:ln w="12700">
            <a:solidFill>
              <a:srgbClr val="41648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3691731" y="3401449"/>
            <a:ext cx="1563687" cy="1106487"/>
          </a:xfrm>
          <a:prstGeom prst="rect">
            <a:avLst/>
          </a:prstGeom>
          <a:solidFill>
            <a:schemeClr val="bg1"/>
          </a:solidFill>
          <a:ln w="1587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3719079" y="3523805"/>
            <a:ext cx="14932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C4A6C"/>
                </a:solidFill>
                <a:latin typeface="+mn-lt"/>
              </a:rPr>
              <a:t>Significant Distressed Investment Opportunities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8650" y="679747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Reasons Distressed Investing Presents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1766888"/>
            <a:ext cx="8559800" cy="4114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/>
              <a:t>Out of Court Distressed Asset Purchases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/>
              <a:t>Asset Purchases (within Chapter 11)</a:t>
            </a:r>
            <a:endParaRPr lang="en-US" altLang="en-US" sz="2400" b="1" dirty="0" smtClean="0"/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Acquisition of a distressed company’s assets or businesses through section 363 sale or through plan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Purchase subject to auction process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Purchase at fair market value; days of bargain basement prices are long gone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/>
              <a:t>Debt Purchases</a:t>
            </a:r>
            <a:r>
              <a:rPr lang="en-US" altLang="en-US" sz="2400" b="1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Debt for return - Acquiring debt of distressed company with goal to exert control over refinancing/restructuring/right-sizing of the company and realize appreciation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Loan to own - Acquiring debt of distressed company with goal of leveraging the rights of that debt into ownership of the company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Debt can be purchased for less than 100%</a:t>
            </a:r>
          </a:p>
          <a:p>
            <a:pPr lvl="1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200" dirty="0" smtClean="0"/>
              <a:t>Analysis of capital structure, applicable documents and company-side leverage is critical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DF600-B9AF-4A13-91EE-CB42F35ADBDC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28650" y="698219"/>
            <a:ext cx="7886700" cy="761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General Overview of Acquisition Alternatives</a:t>
            </a:r>
          </a:p>
        </p:txBody>
      </p:sp>
    </p:spTree>
    <p:extLst>
      <p:ext uri="{BB962C8B-B14F-4D97-AF65-F5344CB8AC3E}">
        <p14:creationId xmlns:p14="http://schemas.microsoft.com/office/powerpoint/2010/main" val="32883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96433" y="308691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11 Distressed Investment Methods</a:t>
            </a:r>
            <a:endParaRPr lang="en-US" altLang="en-US" sz="2700" dirty="0" smtClean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9C718-C352-46EF-91E8-2620F88851C7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912945"/>
              </p:ext>
            </p:extLst>
          </p:nvPr>
        </p:nvGraphicFramePr>
        <p:xfrm>
          <a:off x="1412869" y="1615004"/>
          <a:ext cx="7389812" cy="480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5" imgW="8393322" imgH="5470829" progId="Word.Document.8">
                  <p:embed/>
                </p:oleObj>
              </mc:Choice>
              <mc:Fallback>
                <p:oleObj name="Document" r:id="rId5" imgW="8393322" imgH="547082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r="8823" b="-5574"/>
                      <a:stretch>
                        <a:fillRect/>
                      </a:stretch>
                    </p:blipFill>
                    <p:spPr bwMode="auto">
                      <a:xfrm>
                        <a:off x="1412869" y="1615004"/>
                        <a:ext cx="7389812" cy="480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209542" y="1710697"/>
            <a:ext cx="1203325" cy="468312"/>
          </a:xfrm>
          <a:prstGeom prst="homePlate">
            <a:avLst>
              <a:gd name="adj" fmla="val 64237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/>
                </a:solidFill>
                <a:latin typeface="+mn-lt"/>
              </a:rPr>
              <a:t>Advantages</a:t>
            </a:r>
          </a:p>
        </p:txBody>
      </p:sp>
      <p:sp>
        <p:nvSpPr>
          <p:cNvPr id="12294" name="AutoShape 5"/>
          <p:cNvSpPr>
            <a:spLocks noChangeArrowheads="1"/>
          </p:cNvSpPr>
          <p:nvPr/>
        </p:nvSpPr>
        <p:spPr bwMode="auto">
          <a:xfrm>
            <a:off x="209543" y="3733355"/>
            <a:ext cx="1203325" cy="468312"/>
          </a:xfrm>
          <a:prstGeom prst="homePlate">
            <a:avLst>
              <a:gd name="adj" fmla="val 64237"/>
            </a:avLst>
          </a:prstGeom>
          <a:solidFill>
            <a:srgbClr val="A6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843" tIns="44422" rIns="88843" bIns="44422" anchor="ctr"/>
          <a:lstStyle>
            <a:lvl1pPr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444500" indent="-28575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889000" indent="-228600" algn="l" defTabSz="889000" eaLnBrk="0" hangingPunct="0">
              <a:spcBef>
                <a:spcPct val="40000"/>
              </a:spcBef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331913" indent="-228600" algn="l" defTabSz="889000" eaLnBrk="0" hangingPunct="0"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1776413" indent="-228600" algn="l" defTabSz="889000" eaLnBrk="0" hangingPunct="0"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2336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6908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1480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605213" indent="-228600" defTabSz="88900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>
                <a:solidFill>
                  <a:schemeClr val="bg1"/>
                </a:solidFill>
                <a:latin typeface="+mn-lt"/>
              </a:rPr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11311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0.xml><?xml version="1.0" encoding="utf-8"?>
<a:theme xmlns:a="http://schemas.openxmlformats.org/drawingml/2006/main" name="9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1.xml><?xml version="1.0" encoding="utf-8"?>
<a:theme xmlns:a="http://schemas.openxmlformats.org/drawingml/2006/main" name="10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2.xml><?xml version="1.0" encoding="utf-8"?>
<a:theme xmlns:a="http://schemas.openxmlformats.org/drawingml/2006/main" name="11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3.xml><?xml version="1.0" encoding="utf-8"?>
<a:theme xmlns:a="http://schemas.openxmlformats.org/drawingml/2006/main" name="12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4.xml><?xml version="1.0" encoding="utf-8"?>
<a:theme xmlns:a="http://schemas.openxmlformats.org/drawingml/2006/main" name="13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5.xml><?xml version="1.0" encoding="utf-8"?>
<a:theme xmlns:a="http://schemas.openxmlformats.org/drawingml/2006/main" name="14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6.xml><?xml version="1.0" encoding="utf-8"?>
<a:theme xmlns:a="http://schemas.openxmlformats.org/drawingml/2006/main" name="16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7.xml><?xml version="1.0" encoding="utf-8"?>
<a:theme xmlns:a="http://schemas.openxmlformats.org/drawingml/2006/main" name="18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8.xml><?xml version="1.0" encoding="utf-8"?>
<a:theme xmlns:a="http://schemas.openxmlformats.org/drawingml/2006/main" name="19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19.xml><?xml version="1.0" encoding="utf-8"?>
<a:theme xmlns:a="http://schemas.openxmlformats.org/drawingml/2006/main" name="21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.xml><?xml version="1.0" encoding="utf-8"?>
<a:theme xmlns:a="http://schemas.openxmlformats.org/drawingml/2006/main" name="1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0.xml><?xml version="1.0" encoding="utf-8"?>
<a:theme xmlns:a="http://schemas.openxmlformats.org/drawingml/2006/main" name="23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1.xml><?xml version="1.0" encoding="utf-8"?>
<a:theme xmlns:a="http://schemas.openxmlformats.org/drawingml/2006/main" name="24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2.xml><?xml version="1.0" encoding="utf-8"?>
<a:theme xmlns:a="http://schemas.openxmlformats.org/drawingml/2006/main" name="25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3.xml><?xml version="1.0" encoding="utf-8"?>
<a:theme xmlns:a="http://schemas.openxmlformats.org/drawingml/2006/main" name="26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4.xml><?xml version="1.0" encoding="utf-8"?>
<a:theme xmlns:a="http://schemas.openxmlformats.org/drawingml/2006/main" name="27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5.xml><?xml version="1.0" encoding="utf-8"?>
<a:theme xmlns:a="http://schemas.openxmlformats.org/drawingml/2006/main" name="28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6.xml><?xml version="1.0" encoding="utf-8"?>
<a:theme xmlns:a="http://schemas.openxmlformats.org/drawingml/2006/main" name="29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7.xml><?xml version="1.0" encoding="utf-8"?>
<a:theme xmlns:a="http://schemas.openxmlformats.org/drawingml/2006/main" name="38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8.xml><?xml version="1.0" encoding="utf-8"?>
<a:theme xmlns:a="http://schemas.openxmlformats.org/drawingml/2006/main" name="39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29.xml><?xml version="1.0" encoding="utf-8"?>
<a:theme xmlns:a="http://schemas.openxmlformats.org/drawingml/2006/main" name="40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3.xml><?xml version="1.0" encoding="utf-8"?>
<a:theme xmlns:a="http://schemas.openxmlformats.org/drawingml/2006/main" name="2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30.xml><?xml version="1.0" encoding="utf-8"?>
<a:theme xmlns:a="http://schemas.openxmlformats.org/drawingml/2006/main" name="41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31.xml><?xml version="1.0" encoding="utf-8"?>
<a:theme xmlns:a="http://schemas.openxmlformats.org/drawingml/2006/main" name="42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32.xml><?xml version="1.0" encoding="utf-8"?>
<a:theme xmlns:a="http://schemas.openxmlformats.org/drawingml/2006/main" name="43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5.xml><?xml version="1.0" encoding="utf-8"?>
<a:theme xmlns:a="http://schemas.openxmlformats.org/drawingml/2006/main" name="4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6.xml><?xml version="1.0" encoding="utf-8"?>
<a:theme xmlns:a="http://schemas.openxmlformats.org/drawingml/2006/main" name="5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7.xml><?xml version="1.0" encoding="utf-8"?>
<a:theme xmlns:a="http://schemas.openxmlformats.org/drawingml/2006/main" name="6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8.xml><?xml version="1.0" encoding="utf-8"?>
<a:theme xmlns:a="http://schemas.openxmlformats.org/drawingml/2006/main" name="7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ppt/theme/theme9.xml><?xml version="1.0" encoding="utf-8"?>
<a:theme xmlns:a="http://schemas.openxmlformats.org/drawingml/2006/main" name="8_Webinar PPT 2015 03 13">
  <a:themeElements>
    <a:clrScheme name="BLLP -redandblue">
      <a:dk1>
        <a:sysClr val="windowText" lastClr="000000"/>
      </a:dk1>
      <a:lt1>
        <a:sysClr val="window" lastClr="FFFFFF"/>
      </a:lt1>
      <a:dk2>
        <a:srgbClr val="9E3039"/>
      </a:dk2>
      <a:lt2>
        <a:srgbClr val="002F5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illing_down_template.potx" id="{DC7F2FE4-588A-4113-A353-95827963F555}" vid="{61740736-4B84-4709-AC58-95B11B0D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</TotalTime>
  <Words>2756</Words>
  <Application>Microsoft Office PowerPoint</Application>
  <PresentationFormat>On-screen Show (4:3)</PresentationFormat>
  <Paragraphs>365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74" baseType="lpstr">
      <vt:lpstr>Arial</vt:lpstr>
      <vt:lpstr>Calibri</vt:lpstr>
      <vt:lpstr>Courier New</vt:lpstr>
      <vt:lpstr>Garamond</vt:lpstr>
      <vt:lpstr>Webinar PPT 2015 03 13</vt:lpstr>
      <vt:lpstr>1_Webinar PPT 2015 03 13</vt:lpstr>
      <vt:lpstr>2_Webinar PPT 2015 03 13</vt:lpstr>
      <vt:lpstr>3_Webinar PPT 2015 03 13</vt:lpstr>
      <vt:lpstr>4_Webinar PPT 2015 03 13</vt:lpstr>
      <vt:lpstr>5_Webinar PPT 2015 03 13</vt:lpstr>
      <vt:lpstr>6_Webinar PPT 2015 03 13</vt:lpstr>
      <vt:lpstr>7_Webinar PPT 2015 03 13</vt:lpstr>
      <vt:lpstr>8_Webinar PPT 2015 03 13</vt:lpstr>
      <vt:lpstr>9_Webinar PPT 2015 03 13</vt:lpstr>
      <vt:lpstr>10_Webinar PPT 2015 03 13</vt:lpstr>
      <vt:lpstr>11_Webinar PPT 2015 03 13</vt:lpstr>
      <vt:lpstr>12_Webinar PPT 2015 03 13</vt:lpstr>
      <vt:lpstr>13_Webinar PPT 2015 03 13</vt:lpstr>
      <vt:lpstr>14_Webinar PPT 2015 03 13</vt:lpstr>
      <vt:lpstr>16_Webinar PPT 2015 03 13</vt:lpstr>
      <vt:lpstr>18_Webinar PPT 2015 03 13</vt:lpstr>
      <vt:lpstr>19_Webinar PPT 2015 03 13</vt:lpstr>
      <vt:lpstr>21_Webinar PPT 2015 03 13</vt:lpstr>
      <vt:lpstr>23_Webinar PPT 2015 03 13</vt:lpstr>
      <vt:lpstr>24_Webinar PPT 2015 03 13</vt:lpstr>
      <vt:lpstr>25_Webinar PPT 2015 03 13</vt:lpstr>
      <vt:lpstr>26_Webinar PPT 2015 03 13</vt:lpstr>
      <vt:lpstr>27_Webinar PPT 2015 03 13</vt:lpstr>
      <vt:lpstr>28_Webinar PPT 2015 03 13</vt:lpstr>
      <vt:lpstr>29_Webinar PPT 2015 03 13</vt:lpstr>
      <vt:lpstr>38_Webinar PPT 2015 03 13</vt:lpstr>
      <vt:lpstr>39_Webinar PPT 2015 03 13</vt:lpstr>
      <vt:lpstr>40_Webinar PPT 2015 03 13</vt:lpstr>
      <vt:lpstr>41_Webinar PPT 2015 03 13</vt:lpstr>
      <vt:lpstr>42_Webinar PPT 2015 03 13</vt:lpstr>
      <vt:lpstr>43_Webinar PPT 2015 03 13</vt:lpstr>
      <vt:lpstr>Document</vt:lpstr>
      <vt:lpstr>Drilling Down on  Strategic Alternatives  in the Current Energy Crisis</vt:lpstr>
      <vt:lpstr>Housekeeping Items</vt:lpstr>
      <vt:lpstr>Speakers</vt:lpstr>
      <vt:lpstr>Agenda</vt:lpstr>
      <vt:lpstr>Goals</vt:lpstr>
      <vt:lpstr>Acquisitions of Distressed Assets and Businesses </vt:lpstr>
      <vt:lpstr>PowerPoint Presentation</vt:lpstr>
      <vt:lpstr>PowerPoint Presentation</vt:lpstr>
      <vt:lpstr>Chapter 11 Distressed Investment Methods</vt:lpstr>
      <vt:lpstr>Out of Court Acquisitions</vt:lpstr>
      <vt:lpstr>Overview of Out of Court Distressed Acquisitions </vt:lpstr>
      <vt:lpstr>Section 363 Acquisitions</vt:lpstr>
      <vt:lpstr>Section 363 Purchase of Assets  Free and Clear of Liabilities</vt:lpstr>
      <vt:lpstr>Benefits of 363 Sale</vt:lpstr>
      <vt:lpstr>Negatives to 363 Sale</vt:lpstr>
      <vt:lpstr>Limitation of Section 363 Sale Option</vt:lpstr>
      <vt:lpstr>Credit Bidding Limitations</vt:lpstr>
      <vt:lpstr>363 Process – Stages</vt:lpstr>
      <vt:lpstr>Considerations for Stalking Horse</vt:lpstr>
      <vt:lpstr>Considerations for Stalking Horse </vt:lpstr>
      <vt:lpstr>Acquisitions through  Pre-Packaged Plans</vt:lpstr>
      <vt:lpstr>Pre-Packaged and Pre-Negotiated Bankruptcies</vt:lpstr>
      <vt:lpstr>Acquiring Assets Through a Plan in Contrast to a 363 Sale</vt:lpstr>
      <vt:lpstr>Benefits of Purchasing Assets Under a Plan</vt:lpstr>
      <vt:lpstr>Investing in Distressed Debt</vt:lpstr>
      <vt:lpstr>Comparison of Distressed Investment Approaches</vt:lpstr>
      <vt:lpstr>Investment for Return – Buying Debt and New Investments</vt:lpstr>
      <vt:lpstr>Taking Control of Companies Through Purchases of Debt</vt:lpstr>
      <vt:lpstr>Taking Control of Companies Through Purchases of Debt</vt:lpstr>
      <vt:lpstr>Taking Control of Companies Through Purchases of Debt</vt:lpstr>
      <vt:lpstr>Taking Control of Companies Through Purchases of Debt</vt:lpstr>
      <vt:lpstr>Marketplace Slides</vt:lpstr>
      <vt:lpstr>Practical Risks of Distressed Investments</vt:lpstr>
      <vt:lpstr>Take Aways</vt:lpstr>
      <vt:lpstr>Q&amp;A Session</vt:lpstr>
      <vt:lpstr>Join Us For Part IV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Drilling Down on  Strategic Alternatives  in the Current Energy Crisis</dc:title>
  <dc:creator>Angela C. Lee</dc:creator>
  <cp:lastModifiedBy>Angela C. Lee</cp:lastModifiedBy>
  <cp:revision>22</cp:revision>
  <dcterms:modified xsi:type="dcterms:W3CDTF">2015-12-21T19:49:39Z</dcterms:modified>
</cp:coreProperties>
</file>