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8" r:id="rId2"/>
    <p:sldId id="274" r:id="rId3"/>
    <p:sldId id="268" r:id="rId4"/>
    <p:sldId id="259" r:id="rId5"/>
    <p:sldId id="265" r:id="rId6"/>
    <p:sldId id="260" r:id="rId7"/>
    <p:sldId id="269" r:id="rId8"/>
    <p:sldId id="270" r:id="rId9"/>
    <p:sldId id="272" r:id="rId10"/>
    <p:sldId id="261" r:id="rId11"/>
    <p:sldId id="271" r:id="rId12"/>
    <p:sldId id="262" r:id="rId13"/>
    <p:sldId id="263" r:id="rId14"/>
    <p:sldId id="264" r:id="rId15"/>
    <p:sldId id="266" r:id="rId16"/>
    <p:sldId id="275" r:id="rId17"/>
    <p:sldId id="276" r:id="rId18"/>
    <p:sldId id="277" r:id="rId19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27" autoAdjust="0"/>
    <p:restoredTop sz="91119" autoAdjust="0"/>
  </p:normalViewPr>
  <p:slideViewPr>
    <p:cSldViewPr snapToGrid="0">
      <p:cViewPr varScale="1">
        <p:scale>
          <a:sx n="82" d="100"/>
          <a:sy n="82" d="100"/>
        </p:scale>
        <p:origin x="96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10" d="100"/>
        <a:sy n="21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2070" y="-96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7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27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EA92E-8239-4AE2-8D1E-13556C19AC76}" type="datetimeFigureOut">
              <a:rPr lang="en-US" smtClean="0"/>
              <a:t>12/21/2015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0338" y="1152525"/>
            <a:ext cx="41497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38749"/>
            <a:ext cx="5608320" cy="3631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27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27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5CF3E-9182-4BCE-818C-9FD7315D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880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00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833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ALLEN PARKS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65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21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DOUG DRAPER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841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(2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00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TO FACILITATE PLANTED QUESTIONS AND QUESTIONS FROM AUDIENCE (10 MINUTES)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254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(1 MINUTE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787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1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(2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 (1 MINUTE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07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(1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39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(1 MINUTE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6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DOUG DRAPER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82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44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ALLEN</a:t>
            </a:r>
            <a:r>
              <a:rPr lang="en-US" baseline="0" dirty="0" smtClean="0"/>
              <a:t> PARKS </a:t>
            </a:r>
            <a:r>
              <a:rPr lang="en-US" dirty="0" smtClean="0"/>
              <a:t>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86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DOUG DRAPER  (3 MINUTES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5CF3E-9182-4BCE-818C-9FD7315DE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35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05063"/>
            <a:ext cx="7772400" cy="18113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6900"/>
            <a:ext cx="6858000" cy="2133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2044" y="6089651"/>
            <a:ext cx="1970544" cy="6540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35" y="602086"/>
            <a:ext cx="2904065" cy="56404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657600" y="13845"/>
            <a:ext cx="2667000" cy="10762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867400" y="1"/>
            <a:ext cx="3352800" cy="1431324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867400" y="6629400"/>
            <a:ext cx="3352800" cy="228600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212374" y="6618737"/>
            <a:ext cx="7007826" cy="91440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2044" y="1431324"/>
            <a:ext cx="9195471" cy="92676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438" y="667768"/>
            <a:ext cx="1914162" cy="49836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457" y="399046"/>
            <a:ext cx="2401305" cy="76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1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B5AE-FC3E-465A-BC40-630E83419D61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9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5BA7-ED7F-4A32-A538-B67F9176C675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7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87775" y="6356351"/>
            <a:ext cx="962025" cy="365125"/>
          </a:xfrm>
        </p:spPr>
        <p:txBody>
          <a:bodyPr/>
          <a:lstStyle/>
          <a:p>
            <a:fld id="{238D41E3-DBFA-42CB-9508-1618B21ECF39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9850" y="6356351"/>
            <a:ext cx="30861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The CFO's Dilemma - Proactive Next Steps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7700" y="6356351"/>
            <a:ext cx="387350" cy="365125"/>
          </a:xfrm>
        </p:spPr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81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308100"/>
            <a:ext cx="7886700" cy="22987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35400"/>
            <a:ext cx="7886700" cy="225425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581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C346-201C-44F2-911E-4E8939BA39AA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5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5898-DD15-4A2F-8753-30ABCD8BEF53}" type="datetime1">
              <a:rPr lang="en-US" smtClean="0"/>
              <a:t>12/21/2015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7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A40BA-1719-40E9-BC7B-526826B86861}" type="datetime1">
              <a:rPr lang="en-US" smtClean="0"/>
              <a:t>12/21/2015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E6E8-1613-4124-B418-B5D5604779EF}" type="datetime1">
              <a:rPr lang="en-US" smtClean="0"/>
              <a:t>12/21/2015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9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DEA5-4E86-41E8-AE36-09ADE01F1A04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7AA-1D40-4126-8C7F-29C20639927D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9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29128"/>
            <a:ext cx="7886700" cy="761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48075" y="6356351"/>
            <a:ext cx="96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E4C2B-14FD-464F-BAF8-4DAD5B37533A}" type="datetime1">
              <a:rPr lang="en-US" smtClean="0"/>
              <a:t>12/21/2015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85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356351"/>
            <a:ext cx="387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2043" y="149114"/>
            <a:ext cx="3047999" cy="92079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2042" y="-18869"/>
            <a:ext cx="2264906" cy="167417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029200" y="152400"/>
            <a:ext cx="3581400" cy="389218"/>
            <a:chOff x="3505200" y="-649850"/>
            <a:chExt cx="5190065" cy="564044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0" y="-649850"/>
              <a:ext cx="2904065" cy="56404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1103" y="-584168"/>
              <a:ext cx="1914162" cy="4983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5029200" y="700985"/>
            <a:ext cx="4110508" cy="48755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7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̶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̶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ttendee.gotowebinar.com/register/1951078251275250433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trosenthal@burlesonllp.com" TargetMode="External"/><Relationship Id="rId13" Type="http://schemas.openxmlformats.org/officeDocument/2006/relationships/hyperlink" Target="http://hellerdraper.com/douglas-s-draper/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://www.burlesonllp.com/?t=3&amp;A=8379&amp;format=xml" TargetMode="External"/><Relationship Id="rId12" Type="http://schemas.openxmlformats.org/officeDocument/2006/relationships/hyperlink" Target="mailto:aparks@ofscap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hyperlink" Target="http://ofscap.com/team-2/team/allen-parks/" TargetMode="External"/><Relationship Id="rId5" Type="http://schemas.openxmlformats.org/officeDocument/2006/relationships/image" Target="../media/image6.jpg"/><Relationship Id="rId10" Type="http://schemas.openxmlformats.org/officeDocument/2006/relationships/hyperlink" Target="mailto:jrow@ofscap.com" TargetMode="External"/><Relationship Id="rId4" Type="http://schemas.openxmlformats.org/officeDocument/2006/relationships/image" Target="../media/image5.jpg"/><Relationship Id="rId9" Type="http://schemas.openxmlformats.org/officeDocument/2006/relationships/hyperlink" Target="http://ofscap.com/team-2/team/james-c-row-cfa/" TargetMode="External"/><Relationship Id="rId14" Type="http://schemas.openxmlformats.org/officeDocument/2006/relationships/hyperlink" Target="mailto:ddraper@hellerdraper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rketing@burlesonllp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5501"/>
            <a:ext cx="7772400" cy="2120900"/>
          </a:xfrm>
        </p:spPr>
        <p:txBody>
          <a:bodyPr>
            <a:noAutofit/>
          </a:bodyPr>
          <a:lstStyle/>
          <a:p>
            <a:r>
              <a:rPr lang="en-US" sz="4200" dirty="0" smtClean="0"/>
              <a:t>Drilling Down on </a:t>
            </a:r>
            <a:br>
              <a:rPr lang="en-US" sz="4200" dirty="0" smtClean="0"/>
            </a:br>
            <a:r>
              <a:rPr lang="en-US" sz="4200" b="1" dirty="0" smtClean="0"/>
              <a:t>Strategic Alternatives 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in the Current Energy Crisis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76799"/>
            <a:ext cx="7239000" cy="1134836"/>
          </a:xfrm>
        </p:spPr>
        <p:txBody>
          <a:bodyPr>
            <a:normAutofit/>
          </a:bodyPr>
          <a:lstStyle/>
          <a:p>
            <a:r>
              <a:rPr lang="en-US" dirty="0"/>
              <a:t>Part I: </a:t>
            </a:r>
            <a:r>
              <a:rPr lang="en-US" b="1" dirty="0"/>
              <a:t>The CFO's Dilemma - Proactive Next Steps </a:t>
            </a:r>
            <a:endParaRPr lang="en-US" b="1" dirty="0" smtClean="0"/>
          </a:p>
          <a:p>
            <a:r>
              <a:rPr lang="en-US" b="1" dirty="0" smtClean="0"/>
              <a:t>April 1, 2015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70471" y="4273034"/>
            <a:ext cx="1803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F5F"/>
                </a:solidFill>
              </a:rPr>
              <a:t>WEBINAR SERIES</a:t>
            </a:r>
            <a:endParaRPr lang="en-US" dirty="0">
              <a:solidFill>
                <a:srgbClr val="002F5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4267200"/>
            <a:ext cx="6248400" cy="0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4648200"/>
            <a:ext cx="6248400" cy="0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30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Waivers &amp;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6702879" cy="41306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Why – Waiving of Rights</a:t>
            </a:r>
          </a:p>
          <a:p>
            <a:r>
              <a:rPr lang="en-US" dirty="0" smtClean="0"/>
              <a:t>Legal Effect/Ramifications</a:t>
            </a:r>
          </a:p>
          <a:p>
            <a:pPr lvl="1"/>
            <a:r>
              <a:rPr lang="en-US" dirty="0" smtClean="0"/>
              <a:t>Prevents Creditor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T</a:t>
            </a:r>
            <a:r>
              <a:rPr lang="en-US" dirty="0" smtClean="0"/>
              <a:t>aking </a:t>
            </a:r>
            <a:r>
              <a:rPr lang="en-US" dirty="0"/>
              <a:t>A</a:t>
            </a:r>
            <a:r>
              <a:rPr lang="en-US" dirty="0" smtClean="0"/>
              <a:t>ny </a:t>
            </a:r>
            <a:r>
              <a:rPr lang="en-US" dirty="0"/>
              <a:t>L</a:t>
            </a:r>
            <a:r>
              <a:rPr lang="en-US" dirty="0" smtClean="0"/>
              <a:t>egal </a:t>
            </a:r>
            <a:r>
              <a:rPr lang="en-US" dirty="0"/>
              <a:t>A</a:t>
            </a:r>
            <a:r>
              <a:rPr lang="en-US" dirty="0" smtClean="0"/>
              <a:t>ction</a:t>
            </a:r>
          </a:p>
          <a:p>
            <a:pPr lvl="1"/>
            <a:r>
              <a:rPr lang="en-US" dirty="0" smtClean="0"/>
              <a:t>Gives Company </a:t>
            </a:r>
            <a:r>
              <a:rPr lang="en-US" dirty="0"/>
              <a:t>B</a:t>
            </a:r>
            <a:r>
              <a:rPr lang="en-US" dirty="0" smtClean="0"/>
              <a:t>reathing </a:t>
            </a:r>
            <a:r>
              <a:rPr lang="en-US" dirty="0"/>
              <a:t>R</a:t>
            </a:r>
            <a:r>
              <a:rPr lang="en-US" dirty="0" smtClean="0"/>
              <a:t>oom</a:t>
            </a:r>
          </a:p>
          <a:p>
            <a:pPr lvl="1"/>
            <a:r>
              <a:rPr lang="en-US" dirty="0" smtClean="0"/>
              <a:t>Don’t Over </a:t>
            </a:r>
            <a:r>
              <a:rPr lang="en-US" dirty="0"/>
              <a:t>C</a:t>
            </a:r>
            <a:r>
              <a:rPr lang="en-US" dirty="0" smtClean="0"/>
              <a:t>ommit in Exchange </a:t>
            </a: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W</a:t>
            </a:r>
            <a:r>
              <a:rPr lang="en-US" dirty="0" smtClean="0"/>
              <a:t>aiver</a:t>
            </a:r>
          </a:p>
          <a:p>
            <a:pPr lvl="1"/>
            <a:r>
              <a:rPr lang="en-US" dirty="0" smtClean="0"/>
              <a:t>Make Reasonable </a:t>
            </a:r>
            <a:r>
              <a:rPr lang="en-US" dirty="0"/>
              <a:t>O</a:t>
            </a:r>
            <a:r>
              <a:rPr lang="en-US" dirty="0" smtClean="0"/>
              <a:t>ffers </a:t>
            </a: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W</a:t>
            </a:r>
            <a:r>
              <a:rPr lang="en-US" dirty="0" smtClean="0"/>
              <a:t>aiver, Such </a:t>
            </a:r>
            <a:r>
              <a:rPr lang="en-US" dirty="0"/>
              <a:t>A</a:t>
            </a:r>
            <a:r>
              <a:rPr lang="en-US" dirty="0" smtClean="0"/>
              <a:t>s </a:t>
            </a:r>
            <a:r>
              <a:rPr lang="en-US" dirty="0"/>
              <a:t>B</a:t>
            </a:r>
            <a:r>
              <a:rPr lang="en-US" dirty="0" smtClean="0"/>
              <a:t>argain for Cooling-Off Period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b="1" dirty="0" smtClean="0"/>
              <a:t>Buy Time!</a:t>
            </a:r>
          </a:p>
          <a:p>
            <a:r>
              <a:rPr lang="en-US" dirty="0" smtClean="0"/>
              <a:t>Form and Substance</a:t>
            </a:r>
          </a:p>
          <a:p>
            <a:pPr lvl="1"/>
            <a:r>
              <a:rPr lang="en-US" dirty="0" smtClean="0"/>
              <a:t>Sell the “Plan” and Benefits to </a:t>
            </a:r>
            <a:r>
              <a:rPr lang="en-US" dirty="0"/>
              <a:t>C</a:t>
            </a:r>
            <a:r>
              <a:rPr lang="en-US" dirty="0" smtClean="0"/>
              <a:t>reditor</a:t>
            </a:r>
          </a:p>
          <a:p>
            <a:pPr lvl="1"/>
            <a:r>
              <a:rPr lang="en-US" dirty="0" smtClean="0"/>
              <a:t>Look At </a:t>
            </a:r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B</a:t>
            </a:r>
            <a:r>
              <a:rPr lang="en-US" dirty="0" smtClean="0"/>
              <a:t>oth </a:t>
            </a:r>
            <a:r>
              <a:rPr lang="en-US" dirty="0"/>
              <a:t>P</a:t>
            </a:r>
            <a:r>
              <a:rPr lang="en-US" dirty="0" smtClean="0"/>
              <a:t>erspectives</a:t>
            </a:r>
          </a:p>
          <a:p>
            <a:pPr lvl="1"/>
            <a:r>
              <a:rPr lang="en-US" dirty="0" smtClean="0"/>
              <a:t>Adviser and Legal </a:t>
            </a:r>
            <a:r>
              <a:rPr lang="en-US" dirty="0"/>
              <a:t>C</a:t>
            </a:r>
            <a:r>
              <a:rPr lang="en-US" dirty="0" smtClean="0"/>
              <a:t>ounsel </a:t>
            </a:r>
            <a:r>
              <a:rPr lang="en-US" dirty="0"/>
              <a:t>I</a:t>
            </a:r>
            <a:r>
              <a:rPr lang="en-US" dirty="0" smtClean="0"/>
              <a:t>nvolvement in “</a:t>
            </a:r>
            <a:r>
              <a:rPr lang="en-US" dirty="0"/>
              <a:t>P</a:t>
            </a:r>
            <a:r>
              <a:rPr lang="en-US" dirty="0" smtClean="0"/>
              <a:t>itch” to Bondholders/Lenders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3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Waivers &amp; Extensions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Loan vs. Bond Differences</a:t>
            </a:r>
          </a:p>
          <a:p>
            <a:pPr lvl="1"/>
            <a:r>
              <a:rPr lang="en-US" dirty="0" smtClean="0"/>
              <a:t>Bonds Usually </a:t>
            </a:r>
            <a:r>
              <a:rPr lang="en-US" dirty="0"/>
              <a:t>H</a:t>
            </a:r>
            <a:r>
              <a:rPr lang="en-US" dirty="0" smtClean="0"/>
              <a:t>ave Indenture Trustees Looking </a:t>
            </a:r>
            <a:r>
              <a:rPr lang="en-US" dirty="0"/>
              <a:t>O</a:t>
            </a:r>
            <a:r>
              <a:rPr lang="en-US" dirty="0" smtClean="0"/>
              <a:t>ut </a:t>
            </a:r>
            <a:r>
              <a:rPr lang="en-US" dirty="0"/>
              <a:t>F</a:t>
            </a:r>
            <a:r>
              <a:rPr lang="en-US" dirty="0" smtClean="0"/>
              <a:t>or Bondholders</a:t>
            </a:r>
          </a:p>
          <a:p>
            <a:pPr lvl="1"/>
            <a:r>
              <a:rPr lang="en-US" dirty="0" smtClean="0"/>
              <a:t>Lenders have Loan and Credit Committees.  Work-out Officer (Advisors and Counsel) Must be Able to “</a:t>
            </a:r>
            <a:r>
              <a:rPr lang="en-US" dirty="0"/>
              <a:t>S</a:t>
            </a:r>
            <a:r>
              <a:rPr lang="en-US" dirty="0" smtClean="0"/>
              <a:t>ell” </a:t>
            </a:r>
            <a:r>
              <a:rPr lang="en-US" dirty="0"/>
              <a:t>C</a:t>
            </a:r>
            <a:r>
              <a:rPr lang="en-US" dirty="0" smtClean="0"/>
              <a:t>ompany’s </a:t>
            </a:r>
            <a:r>
              <a:rPr lang="en-US" dirty="0"/>
              <a:t>R</a:t>
            </a:r>
            <a:r>
              <a:rPr lang="en-US" dirty="0" smtClean="0"/>
              <a:t>equest to Bank Management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5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to Equity 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Lender Agrees to Process Converting All or a Portion of their Loan into Some </a:t>
            </a:r>
            <a:r>
              <a:rPr lang="en-US" dirty="0"/>
              <a:t>F</a:t>
            </a:r>
            <a:r>
              <a:rPr lang="en-US" dirty="0" smtClean="0"/>
              <a:t>orm of Equity to Restore Liquidity</a:t>
            </a:r>
          </a:p>
          <a:p>
            <a:r>
              <a:rPr lang="en-US" dirty="0" smtClean="0"/>
              <a:t>Strategies</a:t>
            </a:r>
          </a:p>
          <a:p>
            <a:pPr lvl="1"/>
            <a:r>
              <a:rPr lang="en-US" dirty="0" smtClean="0"/>
              <a:t>Manageable Debt Level</a:t>
            </a:r>
          </a:p>
          <a:p>
            <a:pPr lvl="1"/>
            <a:r>
              <a:rPr lang="en-US" dirty="0" smtClean="0"/>
              <a:t>Lender Sells </a:t>
            </a:r>
            <a:r>
              <a:rPr lang="en-US" dirty="0"/>
              <a:t>D</a:t>
            </a:r>
            <a:r>
              <a:rPr lang="en-US" dirty="0" smtClean="0"/>
              <a:t>ebt to Someone that Wants </a:t>
            </a:r>
            <a:r>
              <a:rPr lang="en-US" dirty="0"/>
              <a:t>E</a:t>
            </a:r>
            <a:r>
              <a:rPr lang="en-US" dirty="0" smtClean="0"/>
              <a:t>quity in the Company or Lender (non-bank) wants Equity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4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Challenging</a:t>
            </a:r>
          </a:p>
          <a:p>
            <a:r>
              <a:rPr lang="en-US" dirty="0" smtClean="0"/>
              <a:t>Acquisition Capital for the Weak</a:t>
            </a:r>
          </a:p>
          <a:p>
            <a:r>
              <a:rPr lang="en-US" dirty="0" smtClean="0"/>
              <a:t>Is it Debt or Equity, or maybe “</a:t>
            </a:r>
            <a:r>
              <a:rPr lang="en-US" dirty="0" err="1"/>
              <a:t>D</a:t>
            </a:r>
            <a:r>
              <a:rPr lang="en-US" dirty="0" err="1" smtClean="0"/>
              <a:t>ebtequity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Mezzanine with Substantial </a:t>
            </a:r>
            <a:r>
              <a:rPr lang="en-US" dirty="0"/>
              <a:t>E</a:t>
            </a:r>
            <a:r>
              <a:rPr lang="en-US" dirty="0" smtClean="0"/>
              <a:t>quity Components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Lien?</a:t>
            </a:r>
          </a:p>
          <a:p>
            <a:pPr lvl="1"/>
            <a:r>
              <a:rPr lang="en-US" dirty="0" smtClean="0"/>
              <a:t>Available Unpledged </a:t>
            </a:r>
            <a:r>
              <a:rPr lang="en-US" dirty="0"/>
              <a:t>A</a:t>
            </a:r>
            <a:r>
              <a:rPr lang="en-US" dirty="0" smtClean="0"/>
              <a:t>ssets, ORRI’s, Production Payments, Royalties</a:t>
            </a:r>
          </a:p>
          <a:p>
            <a:pPr lvl="1"/>
            <a:r>
              <a:rPr lang="en-US" dirty="0" smtClean="0"/>
              <a:t>New </a:t>
            </a:r>
            <a:r>
              <a:rPr lang="en-US" dirty="0"/>
              <a:t>C</a:t>
            </a:r>
            <a:r>
              <a:rPr lang="en-US" dirty="0" smtClean="0"/>
              <a:t>apital through Chapter 11 Process is Attractive </a:t>
            </a:r>
            <a:r>
              <a:rPr lang="en-US" dirty="0"/>
              <a:t>O</a:t>
            </a:r>
            <a:r>
              <a:rPr lang="en-US" dirty="0" smtClean="0"/>
              <a:t>ption, such as Debtor-in-Possession Lending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M&amp;A and Consolidations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Oilfield Services </a:t>
            </a:r>
            <a:r>
              <a:rPr lang="en-US" dirty="0"/>
              <a:t>W</a:t>
            </a:r>
            <a:r>
              <a:rPr lang="en-US" dirty="0" smtClean="0"/>
              <a:t>ill See </a:t>
            </a:r>
            <a:r>
              <a:rPr lang="en-US" dirty="0"/>
              <a:t>L</a:t>
            </a:r>
            <a:r>
              <a:rPr lang="en-US" dirty="0" smtClean="0"/>
              <a:t>ittle </a:t>
            </a:r>
            <a:r>
              <a:rPr lang="en-US" dirty="0"/>
              <a:t>N</a:t>
            </a:r>
            <a:r>
              <a:rPr lang="en-US" dirty="0" smtClean="0"/>
              <a:t>ew </a:t>
            </a:r>
            <a:r>
              <a:rPr lang="en-US" dirty="0"/>
              <a:t>C</a:t>
            </a:r>
            <a:r>
              <a:rPr lang="en-US" dirty="0" smtClean="0"/>
              <a:t>apital </a:t>
            </a:r>
            <a:r>
              <a:rPr lang="en-US" dirty="0"/>
              <a:t>U</a:t>
            </a:r>
            <a:r>
              <a:rPr lang="en-US" dirty="0" smtClean="0"/>
              <a:t>ntil Knife </a:t>
            </a:r>
            <a:r>
              <a:rPr lang="en-US" dirty="0"/>
              <a:t>H</a:t>
            </a:r>
            <a:r>
              <a:rPr lang="en-US" dirty="0" smtClean="0"/>
              <a:t>its the Floor or Bankruptcy	</a:t>
            </a:r>
          </a:p>
          <a:p>
            <a:pPr lvl="1"/>
            <a:r>
              <a:rPr lang="en-US" dirty="0" smtClean="0"/>
              <a:t>More Prone to Distressed Outright </a:t>
            </a:r>
            <a:r>
              <a:rPr lang="en-US" dirty="0"/>
              <a:t>P</a:t>
            </a:r>
            <a:r>
              <a:rPr lang="en-US" dirty="0" smtClean="0"/>
              <a:t>urchase or Combination</a:t>
            </a:r>
          </a:p>
          <a:p>
            <a:pPr lvl="1"/>
            <a:r>
              <a:rPr lang="en-US" dirty="0" smtClean="0"/>
              <a:t>Great Opportunities to Buy </a:t>
            </a:r>
            <a:r>
              <a:rPr lang="en-US" dirty="0"/>
              <a:t>V</a:t>
            </a:r>
            <a:r>
              <a:rPr lang="en-US" dirty="0" smtClean="0"/>
              <a:t>aluable </a:t>
            </a:r>
            <a:r>
              <a:rPr lang="en-US" dirty="0"/>
              <a:t>A</a:t>
            </a:r>
            <a:r>
              <a:rPr lang="en-US" dirty="0" smtClean="0"/>
              <a:t>ssets from Distressed </a:t>
            </a:r>
            <a:r>
              <a:rPr lang="en-US" dirty="0"/>
              <a:t>C</a:t>
            </a:r>
            <a:r>
              <a:rPr lang="en-US" dirty="0" smtClean="0"/>
              <a:t>ompanies</a:t>
            </a:r>
          </a:p>
          <a:p>
            <a:r>
              <a:rPr lang="en-US" dirty="0" smtClean="0"/>
              <a:t>New Capital </a:t>
            </a:r>
            <a:r>
              <a:rPr lang="en-US" dirty="0"/>
              <a:t>S</a:t>
            </a:r>
            <a:r>
              <a:rPr lang="en-US" dirty="0" smtClean="0"/>
              <a:t>ources for E&amp;P</a:t>
            </a:r>
          </a:p>
          <a:p>
            <a:pPr lvl="1"/>
            <a:r>
              <a:rPr lang="en-US" dirty="0" smtClean="0"/>
              <a:t>Hedge Funds </a:t>
            </a:r>
          </a:p>
          <a:p>
            <a:pPr lvl="1"/>
            <a:r>
              <a:rPr lang="en-US" dirty="0" smtClean="0"/>
              <a:t>E&amp;P Advantage</a:t>
            </a:r>
          </a:p>
          <a:p>
            <a:pPr lvl="2"/>
            <a:r>
              <a:rPr lang="en-US" dirty="0" smtClean="0"/>
              <a:t>Funds Created to Make </a:t>
            </a:r>
            <a:r>
              <a:rPr lang="en-US" dirty="0"/>
              <a:t>M</a:t>
            </a:r>
            <a:r>
              <a:rPr lang="en-US" dirty="0" smtClean="0"/>
              <a:t>oney </a:t>
            </a: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M</a:t>
            </a:r>
            <a:r>
              <a:rPr lang="en-US" dirty="0" smtClean="0"/>
              <a:t>arket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2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Wrap-Up and Call to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53350" cy="41306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Be Proactive and Responsive</a:t>
            </a:r>
          </a:p>
          <a:p>
            <a:pPr lvl="1"/>
            <a:r>
              <a:rPr lang="en-US" dirty="0" smtClean="0"/>
              <a:t>Under-promise and Over-perform</a:t>
            </a:r>
          </a:p>
          <a:p>
            <a:pPr lvl="1"/>
            <a:r>
              <a:rPr lang="en-US" dirty="0" smtClean="0"/>
              <a:t>Sell Your Capabilities and Plan</a:t>
            </a:r>
          </a:p>
          <a:p>
            <a:pPr lvl="1"/>
            <a:r>
              <a:rPr lang="en-US" dirty="0" smtClean="0"/>
              <a:t>Give Creditors the Opportunity to Increase </a:t>
            </a:r>
            <a:r>
              <a:rPr lang="en-US" dirty="0"/>
              <a:t>R</a:t>
            </a:r>
            <a:r>
              <a:rPr lang="en-US" dirty="0" smtClean="0"/>
              <a:t>ecovery </a:t>
            </a:r>
            <a:r>
              <a:rPr lang="en-US" dirty="0"/>
              <a:t>B</a:t>
            </a:r>
            <a:r>
              <a:rPr lang="en-US" dirty="0" smtClean="0"/>
              <a:t>y </a:t>
            </a:r>
            <a:r>
              <a:rPr lang="en-US" dirty="0"/>
              <a:t>W</a:t>
            </a:r>
            <a:r>
              <a:rPr lang="en-US" dirty="0" smtClean="0"/>
              <a:t>orking With </a:t>
            </a:r>
            <a:r>
              <a:rPr lang="en-US" dirty="0"/>
              <a:t>Y</a:t>
            </a:r>
            <a:r>
              <a:rPr lang="en-US" dirty="0" smtClean="0"/>
              <a:t>ou</a:t>
            </a:r>
          </a:p>
          <a:p>
            <a:r>
              <a:rPr lang="en-US" dirty="0" smtClean="0"/>
              <a:t>Over-Communicate</a:t>
            </a:r>
          </a:p>
          <a:p>
            <a:r>
              <a:rPr lang="en-US" dirty="0" smtClean="0"/>
              <a:t>Hire Counsel and Financial Advisors Familiar </a:t>
            </a:r>
            <a:r>
              <a:rPr lang="en-US" dirty="0"/>
              <a:t>W</a:t>
            </a:r>
            <a:r>
              <a:rPr lang="en-US" dirty="0" smtClean="0"/>
              <a:t>ith </a:t>
            </a:r>
            <a:r>
              <a:rPr lang="en-US" dirty="0"/>
              <a:t>W</a:t>
            </a:r>
            <a:r>
              <a:rPr lang="en-US" dirty="0" smtClean="0"/>
              <a:t>ork-outs and Restructuring to Guide You Through Process</a:t>
            </a:r>
          </a:p>
          <a:p>
            <a:r>
              <a:rPr lang="en-US" dirty="0" smtClean="0"/>
              <a:t>Involve </a:t>
            </a:r>
            <a:r>
              <a:rPr lang="en-US" dirty="0"/>
              <a:t>E</a:t>
            </a:r>
            <a:r>
              <a:rPr lang="en-US" dirty="0" smtClean="0"/>
              <a:t>nergy </a:t>
            </a:r>
            <a:r>
              <a:rPr lang="en-US" dirty="0"/>
              <a:t>L</a:t>
            </a:r>
            <a:r>
              <a:rPr lang="en-US" dirty="0" smtClean="0"/>
              <a:t>awyers that </a:t>
            </a:r>
            <a:r>
              <a:rPr lang="en-US" dirty="0"/>
              <a:t>K</a:t>
            </a:r>
            <a:r>
              <a:rPr lang="en-US" dirty="0" smtClean="0"/>
              <a:t>now the Industry</a:t>
            </a:r>
          </a:p>
          <a:p>
            <a:pPr lvl="1"/>
            <a:r>
              <a:rPr lang="en-US" dirty="0" smtClean="0"/>
              <a:t>Fresh </a:t>
            </a:r>
            <a:r>
              <a:rPr lang="en-US" dirty="0"/>
              <a:t>F</a:t>
            </a:r>
            <a:r>
              <a:rPr lang="en-US" dirty="0" smtClean="0"/>
              <a:t>ace </a:t>
            </a:r>
            <a:r>
              <a:rPr lang="en-US" dirty="0"/>
              <a:t>and </a:t>
            </a:r>
            <a:r>
              <a:rPr lang="en-US" dirty="0" smtClean="0"/>
              <a:t>Lightning </a:t>
            </a:r>
            <a:r>
              <a:rPr lang="en-US" dirty="0"/>
              <a:t>R</a:t>
            </a:r>
            <a:r>
              <a:rPr lang="en-US" dirty="0" smtClean="0"/>
              <a:t>od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Q&amp;A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</a:t>
            </a:r>
            <a:r>
              <a:rPr lang="en-US" dirty="0" smtClean="0"/>
              <a:t>Submit Questions </a:t>
            </a:r>
            <a:r>
              <a:rPr lang="en-US" dirty="0"/>
              <a:t>via </a:t>
            </a:r>
            <a:r>
              <a:rPr lang="en-US" dirty="0" smtClean="0"/>
              <a:t>Questions Pane on Your Screen</a:t>
            </a:r>
          </a:p>
          <a:p>
            <a:r>
              <a:rPr lang="en-US" dirty="0" smtClean="0"/>
              <a:t>Please </a:t>
            </a:r>
            <a:r>
              <a:rPr lang="en-US" dirty="0"/>
              <a:t>B</a:t>
            </a:r>
            <a:r>
              <a:rPr lang="en-US" dirty="0" smtClean="0"/>
              <a:t>e Patient </a:t>
            </a:r>
            <a:r>
              <a:rPr lang="en-US" dirty="0"/>
              <a:t>A</a:t>
            </a:r>
            <a:r>
              <a:rPr lang="en-US" dirty="0" smtClean="0"/>
              <a:t>s </a:t>
            </a:r>
            <a:r>
              <a:rPr lang="en-US" dirty="0"/>
              <a:t>W</a:t>
            </a:r>
            <a:r>
              <a:rPr lang="en-US" dirty="0" smtClean="0"/>
              <a:t>e Try to Answer </a:t>
            </a:r>
            <a:r>
              <a:rPr lang="en-US" dirty="0"/>
              <a:t>A</a:t>
            </a:r>
            <a:r>
              <a:rPr lang="en-US" dirty="0" smtClean="0"/>
              <a:t>ll Questions</a:t>
            </a:r>
            <a:endParaRPr lang="en-US" dirty="0"/>
          </a:p>
          <a:p>
            <a:r>
              <a:rPr lang="en-US" dirty="0" smtClean="0"/>
              <a:t>Thank You For Attending!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7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 Us for Part II of Our Webinar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Part II:</a:t>
            </a:r>
            <a:r>
              <a:rPr lang="en-US" dirty="0" smtClean="0"/>
              <a:t> Public Company Boards of Directors and Corporate Governance </a:t>
            </a:r>
          </a:p>
          <a:p>
            <a:r>
              <a:rPr lang="en-US" dirty="0" smtClean="0"/>
              <a:t>Wednesday, April 22, 2015</a:t>
            </a:r>
          </a:p>
          <a:p>
            <a:r>
              <a:rPr lang="en-US" dirty="0" smtClean="0"/>
              <a:t>12:00-1:00 p.m. Central Time</a:t>
            </a:r>
          </a:p>
          <a:p>
            <a:r>
              <a:rPr lang="en-US" dirty="0" smtClean="0"/>
              <a:t>Registration Link: 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attendee.gotowebinar.com/register/1951078251275250433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3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101" y="675128"/>
            <a:ext cx="7886700" cy="761561"/>
          </a:xfrm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3473"/>
            <a:ext cx="2279650" cy="4202827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1600" dirty="0"/>
              <a:t>	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/>
              <a:t>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18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       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81" y="5091630"/>
            <a:ext cx="955340" cy="9553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60" y="3892096"/>
            <a:ext cx="1022750" cy="10543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80" y="2736682"/>
            <a:ext cx="1001406" cy="10014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1" y="1461807"/>
            <a:ext cx="887929" cy="1117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4110" y="1527984"/>
            <a:ext cx="66929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Trent Rosenthal </a:t>
            </a:r>
            <a:r>
              <a:rPr lang="en-US" sz="1400" i="1" dirty="0"/>
              <a:t>[</a:t>
            </a:r>
            <a:r>
              <a:rPr lang="en-US" sz="1400" i="1" dirty="0">
                <a:hlinkClick r:id="rId7"/>
              </a:rPr>
              <a:t>Online Bio</a:t>
            </a:r>
            <a:r>
              <a:rPr lang="en-US" sz="1400" i="1" dirty="0" smtClean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Restructuring &amp; Bankruptcy Partner – Burleson LLP </a:t>
            </a:r>
            <a:br>
              <a:rPr lang="en-US" sz="1400" i="1" dirty="0" smtClean="0"/>
            </a:br>
            <a:r>
              <a:rPr lang="en-US" sz="1400" i="1" dirty="0" smtClean="0"/>
              <a:t>Phone: 713.358.1724</a:t>
            </a:r>
          </a:p>
          <a:p>
            <a:r>
              <a:rPr lang="en-US" sz="1400" i="1" dirty="0" smtClean="0"/>
              <a:t>Email: </a:t>
            </a:r>
            <a:r>
              <a:rPr lang="en-US" sz="1400" i="1" dirty="0" smtClean="0">
                <a:hlinkClick r:id="rId8"/>
              </a:rPr>
              <a:t>trosenthal@burlesonllp.com</a:t>
            </a:r>
            <a:endParaRPr lang="en-US" sz="1400" i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604110" y="2736682"/>
            <a:ext cx="6692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James (“Jim”) C. Row, CFA </a:t>
            </a:r>
            <a:r>
              <a:rPr lang="en-US" sz="1400" i="1" dirty="0"/>
              <a:t>[</a:t>
            </a:r>
            <a:r>
              <a:rPr lang="en-US" sz="1400" i="1" dirty="0">
                <a:hlinkClick r:id="rId9"/>
              </a:rPr>
              <a:t>Online Bio</a:t>
            </a:r>
            <a:r>
              <a:rPr lang="en-US" sz="1400" i="1" dirty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Managing Director &amp; </a:t>
            </a:r>
            <a:r>
              <a:rPr lang="en-US" sz="1600" i="1" dirty="0" smtClean="0"/>
              <a:t>Founder – </a:t>
            </a:r>
            <a:r>
              <a:rPr lang="en-US" sz="1600" i="1" dirty="0" err="1" smtClean="0"/>
              <a:t>OFSCap</a:t>
            </a:r>
            <a:r>
              <a:rPr lang="en-US" sz="1600" i="1" dirty="0" smtClean="0"/>
              <a:t>, LLC</a:t>
            </a:r>
          </a:p>
          <a:p>
            <a:r>
              <a:rPr lang="en-US" sz="1400" dirty="0" smtClean="0"/>
              <a:t>Phone: 713.823.2900</a:t>
            </a:r>
          </a:p>
          <a:p>
            <a:r>
              <a:rPr lang="en-US" sz="1400" dirty="0" smtClean="0"/>
              <a:t>Email: </a:t>
            </a:r>
            <a:r>
              <a:rPr lang="en-US" sz="1400" dirty="0" smtClean="0">
                <a:hlinkClick r:id="rId10"/>
              </a:rPr>
              <a:t>jrow@ofscap.com</a:t>
            </a:r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585586" y="3892096"/>
            <a:ext cx="6692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Allen Parks </a:t>
            </a:r>
            <a:r>
              <a:rPr lang="en-US" sz="1400" i="1" dirty="0" smtClean="0"/>
              <a:t>[</a:t>
            </a:r>
            <a:r>
              <a:rPr lang="en-US" sz="1400" i="1" dirty="0" smtClean="0">
                <a:hlinkClick r:id="rId11"/>
              </a:rPr>
              <a:t>Online </a:t>
            </a:r>
            <a:r>
              <a:rPr lang="en-US" sz="1400" i="1" dirty="0">
                <a:hlinkClick r:id="rId11"/>
              </a:rPr>
              <a:t>Bio</a:t>
            </a:r>
            <a:r>
              <a:rPr lang="en-US" sz="1400" i="1" dirty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Managing Director </a:t>
            </a:r>
            <a:r>
              <a:rPr lang="en-US" sz="1600" i="1" dirty="0" smtClean="0"/>
              <a:t>– </a:t>
            </a:r>
            <a:r>
              <a:rPr lang="en-US" sz="1600" i="1" dirty="0" err="1" smtClean="0"/>
              <a:t>OFSCap</a:t>
            </a:r>
            <a:r>
              <a:rPr lang="en-US" sz="1600" i="1" dirty="0" smtClean="0"/>
              <a:t>, LLC</a:t>
            </a:r>
          </a:p>
          <a:p>
            <a:r>
              <a:rPr lang="en-US" sz="1400" dirty="0" smtClean="0"/>
              <a:t>Phone: 713.816.6848</a:t>
            </a:r>
          </a:p>
          <a:p>
            <a:r>
              <a:rPr lang="en-US" sz="1400" dirty="0" smtClean="0"/>
              <a:t>Email: </a:t>
            </a:r>
            <a:r>
              <a:rPr lang="en-US" sz="1400" dirty="0" smtClean="0">
                <a:hlinkClick r:id="rId12"/>
              </a:rPr>
              <a:t>aparks@ofscap.com</a:t>
            </a:r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1536700" y="5085108"/>
            <a:ext cx="6692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Douglas Draper </a:t>
            </a:r>
            <a:r>
              <a:rPr lang="en-US" sz="1400" i="1" dirty="0" smtClean="0"/>
              <a:t>[</a:t>
            </a:r>
            <a:r>
              <a:rPr lang="en-US" sz="1400" i="1" dirty="0" smtClean="0">
                <a:hlinkClick r:id="rId13"/>
              </a:rPr>
              <a:t>Online </a:t>
            </a:r>
            <a:r>
              <a:rPr lang="en-US" sz="1400" i="1" dirty="0">
                <a:hlinkClick r:id="rId13"/>
              </a:rPr>
              <a:t>Bio</a:t>
            </a:r>
            <a:r>
              <a:rPr lang="en-US" sz="1400" i="1" dirty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Restructuring &amp; Bankruptcy Attorney – Heller Draper, Patrick, Horn &amp; Dabney, LLC</a:t>
            </a:r>
            <a:endParaRPr lang="en-US" sz="1600" i="1" dirty="0" smtClean="0"/>
          </a:p>
          <a:p>
            <a:r>
              <a:rPr lang="en-US" sz="1400" dirty="0" smtClean="0"/>
              <a:t>Phone: 504.299.3333</a:t>
            </a:r>
          </a:p>
          <a:p>
            <a:r>
              <a:rPr lang="en-US" sz="1400" dirty="0" smtClean="0"/>
              <a:t>Email: </a:t>
            </a:r>
            <a:r>
              <a:rPr lang="en-US" sz="1400" dirty="0" smtClean="0">
                <a:hlinkClick r:id="rId14"/>
              </a:rPr>
              <a:t>ddraper@hellerdraper.com</a:t>
            </a:r>
            <a:endParaRPr lang="en-US" sz="1400" dirty="0" smtClean="0"/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4372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101" y="675128"/>
            <a:ext cx="7886700" cy="761561"/>
          </a:xfrm>
        </p:spPr>
        <p:txBody>
          <a:bodyPr/>
          <a:lstStyle/>
          <a:p>
            <a:r>
              <a:rPr lang="en-US" dirty="0" smtClean="0"/>
              <a:t>Today’s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3473"/>
            <a:ext cx="2279650" cy="4202827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1600" dirty="0"/>
              <a:t>	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/>
              <a:t>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18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       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81" y="5091630"/>
            <a:ext cx="955340" cy="9553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60" y="3892096"/>
            <a:ext cx="1022750" cy="10543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80" y="2736682"/>
            <a:ext cx="1001406" cy="10014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1" y="1461807"/>
            <a:ext cx="887929" cy="1117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6700" y="1400048"/>
            <a:ext cx="6692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Trent Rosenthal </a:t>
            </a:r>
            <a:r>
              <a:rPr lang="en-US" sz="1400" dirty="0" smtClean="0"/>
              <a:t>(moderator)</a:t>
            </a:r>
            <a:br>
              <a:rPr lang="en-US" sz="1400" dirty="0" smtClean="0"/>
            </a:br>
            <a:r>
              <a:rPr lang="en-US" sz="1400" i="1" dirty="0" smtClean="0"/>
              <a:t>Restructuring &amp; Bankruptcy Partner – Burleson LLP</a:t>
            </a:r>
          </a:p>
          <a:p>
            <a:r>
              <a:rPr lang="en-US" sz="1400" dirty="0" smtClean="0"/>
              <a:t>●  Board Certified in Business Bankruptcy Law by the Texas Board of Legal Specialization</a:t>
            </a:r>
          </a:p>
          <a:p>
            <a:r>
              <a:rPr lang="en-US" sz="1400" dirty="0" smtClean="0"/>
              <a:t>●  Over 3 decades experience in restructuring and bankruptcy law</a:t>
            </a:r>
          </a:p>
          <a:p>
            <a:r>
              <a:rPr lang="en-US" sz="1400" dirty="0"/>
              <a:t>● </a:t>
            </a:r>
            <a:r>
              <a:rPr lang="en-US" sz="1400" dirty="0" smtClean="0"/>
              <a:t>  Handled numerous oil &amp; gas restructurings and workouts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0721" y="2633408"/>
            <a:ext cx="6692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James (“Jim”) C. Row, CFA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Managing Director &amp; </a:t>
            </a:r>
            <a:r>
              <a:rPr lang="en-US" sz="1600" i="1" dirty="0" smtClean="0"/>
              <a:t>Founder – </a:t>
            </a:r>
            <a:r>
              <a:rPr lang="en-US" sz="1600" i="1" dirty="0" err="1" smtClean="0"/>
              <a:t>OFSCap</a:t>
            </a:r>
            <a:r>
              <a:rPr lang="en-US" sz="1600" i="1" dirty="0" smtClean="0"/>
              <a:t>, LLC</a:t>
            </a:r>
          </a:p>
          <a:p>
            <a:r>
              <a:rPr lang="en-US" sz="1400" dirty="0" smtClean="0"/>
              <a:t>●  Background in energy investment banking (international/domestic)</a:t>
            </a:r>
          </a:p>
          <a:p>
            <a:r>
              <a:rPr lang="en-US" sz="1400" dirty="0" smtClean="0"/>
              <a:t>●  Securities and valuation expert</a:t>
            </a:r>
          </a:p>
          <a:p>
            <a:r>
              <a:rPr lang="en-US" sz="1400" dirty="0" smtClean="0"/>
              <a:t>●  Former E&amp;P operator and CFO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560721" y="3892096"/>
            <a:ext cx="6692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Allen Parks</a:t>
            </a:r>
          </a:p>
          <a:p>
            <a:r>
              <a:rPr lang="en-US" sz="1400" i="1" dirty="0" smtClean="0"/>
              <a:t>Managing Director – </a:t>
            </a:r>
            <a:r>
              <a:rPr lang="en-US" sz="1400" i="1" dirty="0" err="1" smtClean="0"/>
              <a:t>OFSCap</a:t>
            </a:r>
            <a:r>
              <a:rPr lang="en-US" sz="1400" i="1" dirty="0" smtClean="0"/>
              <a:t>, LLC</a:t>
            </a:r>
          </a:p>
          <a:p>
            <a:r>
              <a:rPr lang="en-US" sz="1400" dirty="0" smtClean="0"/>
              <a:t>●  18 years experience in contract drilling industry</a:t>
            </a:r>
          </a:p>
          <a:p>
            <a:r>
              <a:rPr lang="en-US" sz="1400" dirty="0" smtClean="0"/>
              <a:t>●  18 years experience in oilfield services investment banking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60721" y="4967083"/>
            <a:ext cx="66929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Douglas Draper</a:t>
            </a:r>
          </a:p>
          <a:p>
            <a:r>
              <a:rPr lang="en-US" sz="1400" i="1" dirty="0" smtClean="0"/>
              <a:t>Restructuring &amp; Bankruptcy Attorney – Heller, Draper, Patrick, Horn &amp; Dabney</a:t>
            </a:r>
          </a:p>
          <a:p>
            <a:r>
              <a:rPr lang="en-US" sz="1400" dirty="0" smtClean="0"/>
              <a:t>●  Fellow American College of Bankruptcy Lawyers</a:t>
            </a:r>
          </a:p>
          <a:p>
            <a:r>
              <a:rPr lang="en-US" sz="1400" dirty="0" smtClean="0"/>
              <a:t>●  Listed on Best Lawyers in America for the past 25 years</a:t>
            </a:r>
          </a:p>
          <a:p>
            <a:r>
              <a:rPr lang="en-US" sz="1400" dirty="0" smtClean="0"/>
              <a:t>●  Ranked Tier 1 Bankruptcy Counsel in </a:t>
            </a:r>
            <a:r>
              <a:rPr lang="en-US" sz="1400" i="1" dirty="0" smtClean="0"/>
              <a:t>Chambers USA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94332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Housekeeping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Webinar is Being Recorded</a:t>
            </a:r>
          </a:p>
          <a:p>
            <a:pPr lvl="1"/>
            <a:r>
              <a:rPr lang="en-US" dirty="0" smtClean="0"/>
              <a:t>A recording of today’s webinar will be emailed to attendees after the webinar</a:t>
            </a:r>
          </a:p>
          <a:p>
            <a:r>
              <a:rPr lang="en-US" dirty="0" smtClean="0"/>
              <a:t>We Welcome </a:t>
            </a:r>
            <a:r>
              <a:rPr lang="en-US" dirty="0"/>
              <a:t>Q</a:t>
            </a:r>
            <a:r>
              <a:rPr lang="en-US" dirty="0" smtClean="0"/>
              <a:t>uestions</a:t>
            </a:r>
          </a:p>
          <a:p>
            <a:pPr lvl="1"/>
            <a:r>
              <a:rPr lang="en-US" dirty="0" smtClean="0"/>
              <a:t>Enter questions into the Questions Pane and we will respond in the Q&amp;A session at the end</a:t>
            </a:r>
          </a:p>
          <a:p>
            <a:r>
              <a:rPr lang="en-US" dirty="0" smtClean="0"/>
              <a:t>Think of Something </a:t>
            </a:r>
            <a:r>
              <a:rPr lang="en-US" dirty="0"/>
              <a:t>L</a:t>
            </a:r>
            <a:r>
              <a:rPr lang="en-US" dirty="0" smtClean="0"/>
              <a:t>ater?</a:t>
            </a:r>
          </a:p>
          <a:p>
            <a:pPr lvl="1"/>
            <a:r>
              <a:rPr lang="en-US" dirty="0" smtClean="0"/>
              <a:t>Email </a:t>
            </a:r>
            <a:r>
              <a:rPr lang="en-US" dirty="0" smtClean="0">
                <a:hlinkClick r:id="rId3"/>
              </a:rPr>
              <a:t>marketing@burlesonllp.com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5660855"/>
            <a:ext cx="7715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DISCLAIMER: The viewing of online seminars and the use of the Internet for communications with </a:t>
            </a:r>
            <a:r>
              <a:rPr lang="en-US" sz="800" dirty="0" smtClean="0"/>
              <a:t>Burleson LLP, Heller, Draper, Patrick Horn &amp; Dabney, and </a:t>
            </a:r>
            <a:r>
              <a:rPr lang="en-US" sz="800" dirty="0" err="1" smtClean="0"/>
              <a:t>OFSCap</a:t>
            </a:r>
            <a:r>
              <a:rPr lang="en-US" sz="800" dirty="0" smtClean="0"/>
              <a:t> will </a:t>
            </a:r>
            <a:r>
              <a:rPr lang="en-US" sz="800" dirty="0"/>
              <a:t>not establish an attorney-client relationship and messages containing confidential or time-sensitive information should not be sent. In order to protect past, present or potential clients, we cannot treat unsolicited e-mails as confidences or secrets.</a:t>
            </a:r>
          </a:p>
        </p:txBody>
      </p:sp>
    </p:spTree>
    <p:extLst>
      <p:ext uri="{BB962C8B-B14F-4D97-AF65-F5344CB8AC3E}">
        <p14:creationId xmlns:p14="http://schemas.microsoft.com/office/powerpoint/2010/main" val="32733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Agenda/Toolbox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Dealing </a:t>
            </a:r>
            <a:r>
              <a:rPr lang="en-US" dirty="0"/>
              <a:t>with Loan Covenants	</a:t>
            </a:r>
          </a:p>
          <a:p>
            <a:r>
              <a:rPr lang="en-US" dirty="0" smtClean="0"/>
              <a:t>Waivers and </a:t>
            </a:r>
            <a:r>
              <a:rPr lang="en-US" dirty="0"/>
              <a:t>Extensions	</a:t>
            </a:r>
          </a:p>
          <a:p>
            <a:r>
              <a:rPr lang="en-US" dirty="0" smtClean="0"/>
              <a:t>Debt </a:t>
            </a:r>
            <a:r>
              <a:rPr lang="en-US" dirty="0"/>
              <a:t>to Equity Conversion	</a:t>
            </a:r>
          </a:p>
          <a:p>
            <a:r>
              <a:rPr lang="en-US" dirty="0" smtClean="0"/>
              <a:t>New </a:t>
            </a:r>
            <a:r>
              <a:rPr lang="en-US" dirty="0"/>
              <a:t>Capital	</a:t>
            </a:r>
          </a:p>
          <a:p>
            <a:r>
              <a:rPr lang="en-US" dirty="0" smtClean="0"/>
              <a:t>M</a:t>
            </a:r>
            <a:r>
              <a:rPr lang="en-US" dirty="0"/>
              <a:t>&amp;A and </a:t>
            </a:r>
            <a:r>
              <a:rPr lang="en-US" dirty="0" smtClean="0"/>
              <a:t>Consolidations</a:t>
            </a:r>
          </a:p>
          <a:p>
            <a:r>
              <a:rPr lang="en-US" dirty="0" smtClean="0"/>
              <a:t>Q&amp;A Session</a:t>
            </a: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 descr="C:\Users\TrainingRoom\AppData\Local\Microsoft\Windows\Temporary Internet Files\Content.IE5\FI343ZET\ThinkstockPhotos-10087401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604" y="1701800"/>
            <a:ext cx="3113826" cy="343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43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a Toolbox of Practical Points for a CFO</a:t>
            </a:r>
          </a:p>
          <a:p>
            <a:r>
              <a:rPr lang="en-US" dirty="0" smtClean="0"/>
              <a:t>Highlight Action Items to Select Set of </a:t>
            </a:r>
            <a:r>
              <a:rPr lang="en-US" dirty="0"/>
              <a:t>T</a:t>
            </a:r>
            <a:r>
              <a:rPr lang="en-US" dirty="0" smtClean="0"/>
              <a:t>asks or CFO Responsibilities </a:t>
            </a:r>
          </a:p>
          <a:p>
            <a:r>
              <a:rPr lang="en-US" dirty="0" smtClean="0"/>
              <a:t>Provide </a:t>
            </a:r>
            <a:r>
              <a:rPr lang="en-US" dirty="0"/>
              <a:t>T</a:t>
            </a:r>
            <a:r>
              <a:rPr lang="en-US" dirty="0" smtClean="0"/>
              <a:t>houghts and Draw </a:t>
            </a:r>
            <a:r>
              <a:rPr lang="en-US" dirty="0"/>
              <a:t>A</a:t>
            </a:r>
            <a:r>
              <a:rPr lang="en-US" dirty="0" smtClean="0"/>
              <a:t>ttention to Many </a:t>
            </a:r>
            <a:r>
              <a:rPr lang="en-US" dirty="0"/>
              <a:t>C</a:t>
            </a:r>
            <a:r>
              <a:rPr lang="en-US" dirty="0" smtClean="0"/>
              <a:t>ritical Issues</a:t>
            </a:r>
          </a:p>
          <a:p>
            <a:r>
              <a:rPr lang="en-US" dirty="0" smtClean="0"/>
              <a:t>Focus on “Lessons </a:t>
            </a:r>
            <a:r>
              <a:rPr lang="en-US" dirty="0"/>
              <a:t>L</a:t>
            </a:r>
            <a:r>
              <a:rPr lang="en-US" dirty="0" smtClean="0"/>
              <a:t>earned” </a:t>
            </a:r>
            <a:r>
              <a:rPr lang="en-US" dirty="0"/>
              <a:t>F</a:t>
            </a:r>
            <a:r>
              <a:rPr lang="en-US" dirty="0" smtClean="0"/>
              <a:t>rom Previous </a:t>
            </a:r>
            <a:r>
              <a:rPr lang="en-US" dirty="0"/>
              <a:t>D</a:t>
            </a:r>
            <a:r>
              <a:rPr lang="en-US" dirty="0" smtClean="0"/>
              <a:t>ownturns</a:t>
            </a:r>
          </a:p>
          <a:p>
            <a:r>
              <a:rPr lang="en-US" dirty="0"/>
              <a:t>B</a:t>
            </a:r>
            <a:r>
              <a:rPr lang="en-US" dirty="0" smtClean="0"/>
              <a:t>riefly Address </a:t>
            </a:r>
            <a:r>
              <a:rPr lang="en-US" dirty="0"/>
              <a:t>V</a:t>
            </a:r>
            <a:r>
              <a:rPr lang="en-US" dirty="0" smtClean="0"/>
              <a:t>arious </a:t>
            </a:r>
            <a:r>
              <a:rPr lang="en-US" dirty="0"/>
              <a:t>F</a:t>
            </a:r>
            <a:r>
              <a:rPr lang="en-US" dirty="0" smtClean="0"/>
              <a:t>inancial </a:t>
            </a:r>
            <a:r>
              <a:rPr lang="en-US" dirty="0"/>
              <a:t>R</a:t>
            </a:r>
            <a:r>
              <a:rPr lang="en-US" dirty="0" smtClean="0"/>
              <a:t>estructuring </a:t>
            </a:r>
            <a:r>
              <a:rPr lang="en-US" dirty="0"/>
              <a:t>A</a:t>
            </a:r>
            <a:r>
              <a:rPr lang="en-US" dirty="0" smtClean="0"/>
              <a:t>lternatives </a:t>
            </a:r>
            <a:r>
              <a:rPr lang="en-US" dirty="0"/>
              <a:t>I</a:t>
            </a:r>
            <a:r>
              <a:rPr lang="en-US" dirty="0" smtClean="0"/>
              <a:t>f A Company </a:t>
            </a:r>
            <a:r>
              <a:rPr lang="en-US" dirty="0"/>
              <a:t>C</a:t>
            </a:r>
            <a:r>
              <a:rPr lang="en-US" dirty="0" smtClean="0"/>
              <a:t>an’t </a:t>
            </a:r>
            <a:r>
              <a:rPr lang="en-US" dirty="0"/>
              <a:t>A</a:t>
            </a:r>
            <a:r>
              <a:rPr lang="en-US" dirty="0" smtClean="0"/>
              <a:t>void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F</a:t>
            </a:r>
            <a:r>
              <a:rPr lang="en-US" dirty="0" smtClean="0"/>
              <a:t>iling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Loan/Bond Covenants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Proactive Communication</a:t>
            </a:r>
          </a:p>
          <a:p>
            <a:pPr lvl="1"/>
            <a:r>
              <a:rPr lang="en-US" dirty="0" smtClean="0"/>
              <a:t>Be the “Good </a:t>
            </a:r>
            <a:r>
              <a:rPr lang="en-US" dirty="0"/>
              <a:t>A</a:t>
            </a:r>
            <a:r>
              <a:rPr lang="en-US" dirty="0" smtClean="0"/>
              <a:t>ctor”</a:t>
            </a:r>
          </a:p>
          <a:p>
            <a:r>
              <a:rPr lang="en-US" dirty="0" smtClean="0"/>
              <a:t>Function as Early Warning </a:t>
            </a:r>
            <a:r>
              <a:rPr lang="en-US" dirty="0"/>
              <a:t>S</a:t>
            </a:r>
            <a:r>
              <a:rPr lang="en-US" dirty="0" smtClean="0"/>
              <a:t>ign to Lender</a:t>
            </a:r>
          </a:p>
          <a:p>
            <a:r>
              <a:rPr lang="en-US" dirty="0" smtClean="0"/>
              <a:t>Financial, Informational, Ownership, Affirmative, Negative or Positive in Nature</a:t>
            </a:r>
          </a:p>
          <a:p>
            <a:r>
              <a:rPr lang="en-US" dirty="0" smtClean="0"/>
              <a:t>Violation May </a:t>
            </a:r>
            <a:r>
              <a:rPr lang="en-US" dirty="0"/>
              <a:t>R</a:t>
            </a:r>
            <a:r>
              <a:rPr lang="en-US" dirty="0" smtClean="0"/>
              <a:t>esult in </a:t>
            </a:r>
            <a:r>
              <a:rPr lang="en-US" b="1" dirty="0"/>
              <a:t>D</a:t>
            </a:r>
            <a:r>
              <a:rPr lang="en-US" b="1" dirty="0" smtClean="0"/>
              <a:t>efault</a:t>
            </a:r>
            <a:r>
              <a:rPr lang="en-US" dirty="0" smtClean="0"/>
              <a:t> on Loan or Bond, </a:t>
            </a:r>
            <a:r>
              <a:rPr lang="en-US" b="1" dirty="0" smtClean="0"/>
              <a:t>Penalties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pplied, or Loan </a:t>
            </a:r>
            <a:r>
              <a:rPr lang="en-US" dirty="0"/>
              <a:t>B</a:t>
            </a:r>
            <a:r>
              <a:rPr lang="en-US" dirty="0" smtClean="0"/>
              <a:t>eing “</a:t>
            </a:r>
            <a:r>
              <a:rPr lang="en-US" b="1" dirty="0" smtClean="0"/>
              <a:t>Called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Hire Turn-Around Consultants and Counsel </a:t>
            </a:r>
            <a:r>
              <a:rPr lang="en-US" dirty="0"/>
              <a:t>W</a:t>
            </a:r>
            <a:r>
              <a:rPr lang="en-US" dirty="0" smtClean="0"/>
              <a:t>ho </a:t>
            </a:r>
            <a:r>
              <a:rPr lang="en-US" dirty="0"/>
              <a:t>K</a:t>
            </a:r>
            <a:r>
              <a:rPr lang="en-US" dirty="0" smtClean="0"/>
              <a:t>now Work-Out </a:t>
            </a:r>
            <a:r>
              <a:rPr lang="en-US" dirty="0"/>
              <a:t>C</a:t>
            </a:r>
            <a:r>
              <a:rPr lang="en-US" dirty="0" smtClean="0"/>
              <a:t>oncepts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4" y="831156"/>
            <a:ext cx="7886700" cy="761561"/>
          </a:xfrm>
        </p:spPr>
        <p:txBody>
          <a:bodyPr/>
          <a:lstStyle/>
          <a:p>
            <a:r>
              <a:rPr lang="en-US" dirty="0" smtClean="0"/>
              <a:t>Covenants </a:t>
            </a:r>
            <a:r>
              <a:rPr lang="en-US" dirty="0"/>
              <a:t>– CFO </a:t>
            </a:r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0696"/>
            <a:ext cx="8172450" cy="5061404"/>
          </a:xfrm>
        </p:spPr>
        <p:txBody>
          <a:bodyPr numCol="2">
            <a:noAutofit/>
          </a:bodyPr>
          <a:lstStyle/>
          <a:p>
            <a:pPr>
              <a:lnSpc>
                <a:spcPct val="70000"/>
              </a:lnSpc>
            </a:pPr>
            <a:r>
              <a:rPr lang="en-US" sz="2600" dirty="0" smtClean="0"/>
              <a:t>Default</a:t>
            </a:r>
            <a:endParaRPr lang="en-US" sz="2600" dirty="0"/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Reserve Ratio (Valuation)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Leverage Ratios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Cash Flow Covenants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Soft Technical Defaults</a:t>
            </a:r>
          </a:p>
          <a:p>
            <a:pPr>
              <a:lnSpc>
                <a:spcPct val="70000"/>
              </a:lnSpc>
            </a:pPr>
            <a:r>
              <a:rPr lang="en-US" sz="2600" dirty="0"/>
              <a:t>Penalties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Default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Acceleration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Exercise of Remedies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Effect on Other Financing Arrangements</a:t>
            </a:r>
          </a:p>
          <a:p>
            <a:pPr>
              <a:lnSpc>
                <a:spcPct val="100000"/>
              </a:lnSpc>
            </a:pPr>
            <a:r>
              <a:rPr lang="en-US" sz="2600" dirty="0" smtClean="0"/>
              <a:t>Called</a:t>
            </a:r>
            <a:endParaRPr lang="en-US" sz="2600" dirty="0"/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Prevention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Renegotiation / Withdrawn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Bank Bondholder Hesitancy to Call – Ramifications</a:t>
            </a:r>
          </a:p>
          <a:p>
            <a:pPr>
              <a:lnSpc>
                <a:spcPct val="100000"/>
              </a:lnSpc>
            </a:pPr>
            <a:r>
              <a:rPr lang="en-US" sz="2600" dirty="0" smtClean="0"/>
              <a:t>Approvals/Best Practice </a:t>
            </a:r>
            <a:r>
              <a:rPr lang="en-US" sz="2600" dirty="0"/>
              <a:t>Steps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Banks – Loan Committee, Audit Committee, and Regulatory Approval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Companies – Board Approval for Loan Modifications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Seek Advice of Consultants and Counsel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Protection for Management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MSA’s as Leverage</a:t>
            </a:r>
          </a:p>
          <a:p>
            <a:pPr lvl="1">
              <a:lnSpc>
                <a:spcPct val="100000"/>
              </a:lnSpc>
            </a:pPr>
            <a:endParaRPr lang="en-US" sz="1200" dirty="0" smtClean="0"/>
          </a:p>
          <a:p>
            <a:pPr lvl="1">
              <a:lnSpc>
                <a:spcPct val="100000"/>
              </a:lnSpc>
            </a:pPr>
            <a:endParaRPr lang="en-US" sz="1200" dirty="0"/>
          </a:p>
          <a:p>
            <a:pPr lvl="1">
              <a:lnSpc>
                <a:spcPct val="100000"/>
              </a:lnSpc>
            </a:pP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7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vs. Bond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Covenants</a:t>
            </a:r>
          </a:p>
          <a:p>
            <a:pPr lvl="1"/>
            <a:r>
              <a:rPr lang="en-US" sz="2200" dirty="0" smtClean="0"/>
              <a:t>Maintenance vs. Financial</a:t>
            </a:r>
          </a:p>
          <a:p>
            <a:pPr lvl="1"/>
            <a:r>
              <a:rPr lang="en-US" sz="2200" dirty="0" smtClean="0"/>
              <a:t>Negotiable vs. Not Negotiable</a:t>
            </a:r>
          </a:p>
          <a:p>
            <a:r>
              <a:rPr lang="en-US" sz="2600" dirty="0" smtClean="0"/>
              <a:t>Lenders</a:t>
            </a:r>
          </a:p>
          <a:p>
            <a:pPr lvl="1"/>
            <a:r>
              <a:rPr lang="en-US" sz="2200" dirty="0" smtClean="0"/>
              <a:t>Known Group vs. Unknown Group</a:t>
            </a:r>
          </a:p>
          <a:p>
            <a:r>
              <a:rPr lang="en-US" sz="2600" dirty="0" smtClean="0"/>
              <a:t>Information Sharing</a:t>
            </a:r>
          </a:p>
          <a:p>
            <a:pPr lvl="1"/>
            <a:r>
              <a:rPr lang="en-US" sz="2200" dirty="0" smtClean="0"/>
              <a:t>Restricted vs. Non-Restricted</a:t>
            </a:r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Credibility Under Scrutiny</a:t>
            </a:r>
            <a:endParaRPr lang="en-US" sz="26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0" indent="0" algn="ctr">
              <a:buNone/>
            </a:pPr>
            <a:r>
              <a:rPr lang="en-US" dirty="0" smtClean="0"/>
              <a:t>Accurate Granular Forecast Critical</a:t>
            </a:r>
          </a:p>
          <a:p>
            <a:pPr lvl="1"/>
            <a:endParaRPr lang="en-US" sz="2200" dirty="0" smtClean="0"/>
          </a:p>
          <a:p>
            <a:pPr lvl="1"/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9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Covenants – Bank or Bond Committee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Perspective</a:t>
            </a:r>
          </a:p>
          <a:p>
            <a:r>
              <a:rPr lang="en-US" dirty="0" smtClean="0"/>
              <a:t>Position</a:t>
            </a:r>
          </a:p>
          <a:p>
            <a:r>
              <a:rPr lang="en-US" dirty="0" smtClean="0"/>
              <a:t>Systematic Pressures</a:t>
            </a:r>
          </a:p>
          <a:p>
            <a:r>
              <a:rPr lang="en-US" dirty="0" smtClean="0"/>
              <a:t>Internal Pressures</a:t>
            </a:r>
          </a:p>
          <a:p>
            <a:r>
              <a:rPr lang="en-US" dirty="0" smtClean="0"/>
              <a:t>Approvals</a:t>
            </a:r>
          </a:p>
          <a:p>
            <a:r>
              <a:rPr lang="en-US" dirty="0" smtClean="0"/>
              <a:t>Regulatory Hurdles</a:t>
            </a:r>
          </a:p>
          <a:p>
            <a:r>
              <a:rPr lang="en-US" dirty="0" smtClean="0"/>
              <a:t>Equity Players </a:t>
            </a:r>
            <a:r>
              <a:rPr lang="en-US" dirty="0"/>
              <a:t>P</a:t>
            </a:r>
            <a:r>
              <a:rPr lang="en-US" dirty="0" smtClean="0"/>
              <a:t>urchasing </a:t>
            </a:r>
            <a:r>
              <a:rPr lang="en-US" dirty="0"/>
              <a:t>B</a:t>
            </a:r>
            <a:r>
              <a:rPr lang="en-US" dirty="0" smtClean="0"/>
              <a:t>onds at a </a:t>
            </a:r>
            <a:r>
              <a:rPr lang="en-US" dirty="0"/>
              <a:t>D</a:t>
            </a:r>
            <a:r>
              <a:rPr lang="en-US" dirty="0" smtClean="0"/>
              <a:t>iscount (i.e. Loan to Own)</a:t>
            </a:r>
          </a:p>
          <a:p>
            <a:r>
              <a:rPr lang="en-US" dirty="0" smtClean="0"/>
              <a:t>Know Who You </a:t>
            </a:r>
            <a:r>
              <a:rPr lang="en-US" dirty="0"/>
              <a:t>A</a:t>
            </a:r>
            <a:r>
              <a:rPr lang="en-US" dirty="0" smtClean="0"/>
              <a:t>re Dealing </a:t>
            </a:r>
            <a:r>
              <a:rPr lang="en-US" dirty="0"/>
              <a:t>W</a:t>
            </a:r>
            <a:r>
              <a:rPr lang="en-US" dirty="0" smtClean="0"/>
              <a:t>ith and What </a:t>
            </a:r>
            <a:r>
              <a:rPr lang="en-US" dirty="0"/>
              <a:t>T</a:t>
            </a:r>
            <a:r>
              <a:rPr lang="en-US" dirty="0" smtClean="0"/>
              <a:t>hey Want – Money, Stock, Assets, All of the Above?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3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binar PPT 2015 03 13">
  <a:themeElements>
    <a:clrScheme name="BLLP -redandblue">
      <a:dk1>
        <a:sysClr val="windowText" lastClr="000000"/>
      </a:dk1>
      <a:lt1>
        <a:sysClr val="window" lastClr="FFFFFF"/>
      </a:lt1>
      <a:dk2>
        <a:srgbClr val="9E3039"/>
      </a:dk2>
      <a:lt2>
        <a:srgbClr val="002F5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illing_down_template.potx" id="{DC7F2FE4-588A-4113-A353-95827963F555}" vid="{61740736-4B84-4709-AC58-95B11B0DE1C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Webinar PPT 2015 03 13</Template>
  <TotalTime>1159</TotalTime>
  <Words>1145</Words>
  <Application>Microsoft Office PowerPoint</Application>
  <PresentationFormat>On-screen Show (4:3)</PresentationFormat>
  <Paragraphs>237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Webinar PPT 2015 03 13</vt:lpstr>
      <vt:lpstr>Drilling Down on  Strategic Alternatives  in the Current Energy Crisis</vt:lpstr>
      <vt:lpstr>Today’s Speakers</vt:lpstr>
      <vt:lpstr>Housekeeping Items</vt:lpstr>
      <vt:lpstr>Today’s Agenda/Toolbox</vt:lpstr>
      <vt:lpstr>Today’s Goals</vt:lpstr>
      <vt:lpstr>Dealing with Loan/Bond Covenants</vt:lpstr>
      <vt:lpstr>Covenants – CFO Strategies</vt:lpstr>
      <vt:lpstr>Loan vs. Bond Strategies</vt:lpstr>
      <vt:lpstr>Covenants – Bank or Bond Committee Position</vt:lpstr>
      <vt:lpstr>Waivers &amp; Extensions</vt:lpstr>
      <vt:lpstr>Waivers &amp; Extensions </vt:lpstr>
      <vt:lpstr>Debt to Equity Conversions</vt:lpstr>
      <vt:lpstr>New Capital</vt:lpstr>
      <vt:lpstr>M&amp;A and Consolidations</vt:lpstr>
      <vt:lpstr>Wrap-Up and Call to Action</vt:lpstr>
      <vt:lpstr>Q&amp;A</vt:lpstr>
      <vt:lpstr>Join Us for Part II of Our Webinar Series</vt:lpstr>
      <vt:lpstr>Contact Information</vt:lpstr>
    </vt:vector>
  </TitlesOfParts>
  <Company>Burleson LLP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Drilling Down on  Strategic Alternatives  in the Current Energy Crisis</dc:title>
  <dc:creator>Angela Lee</dc:creator>
  <cp:lastModifiedBy>Angela C. Lee</cp:lastModifiedBy>
  <cp:revision>49</cp:revision>
  <cp:lastPrinted>2015-04-01T16:08:52Z</cp:lastPrinted>
  <dcterms:created xsi:type="dcterms:W3CDTF">2015-03-24T17:20:32Z</dcterms:created>
  <dcterms:modified xsi:type="dcterms:W3CDTF">2015-12-21T19:49:12Z</dcterms:modified>
</cp:coreProperties>
</file>